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9" r:id="rId3"/>
    <p:sldId id="329" r:id="rId4"/>
    <p:sldId id="261" r:id="rId5"/>
    <p:sldId id="262" r:id="rId6"/>
    <p:sldId id="263" r:id="rId7"/>
    <p:sldId id="264" r:id="rId8"/>
    <p:sldId id="289" r:id="rId9"/>
    <p:sldId id="290" r:id="rId10"/>
    <p:sldId id="291" r:id="rId11"/>
    <p:sldId id="266" r:id="rId12"/>
    <p:sldId id="269" r:id="rId13"/>
    <p:sldId id="270" r:id="rId14"/>
    <p:sldId id="330" r:id="rId15"/>
    <p:sldId id="292" r:id="rId16"/>
    <p:sldId id="293" r:id="rId17"/>
    <p:sldId id="272" r:id="rId18"/>
    <p:sldId id="273" r:id="rId19"/>
    <p:sldId id="294" r:id="rId20"/>
    <p:sldId id="331" r:id="rId21"/>
    <p:sldId id="277" r:id="rId22"/>
    <p:sldId id="296" r:id="rId23"/>
    <p:sldId id="297" r:id="rId24"/>
    <p:sldId id="298" r:id="rId25"/>
    <p:sldId id="295" r:id="rId26"/>
    <p:sldId id="303" r:id="rId27"/>
    <p:sldId id="299" r:id="rId28"/>
    <p:sldId id="280" r:id="rId29"/>
    <p:sldId id="332" r:id="rId30"/>
    <p:sldId id="305" r:id="rId31"/>
    <p:sldId id="328" r:id="rId32"/>
    <p:sldId id="306" r:id="rId33"/>
    <p:sldId id="282" r:id="rId34"/>
    <p:sldId id="283" r:id="rId35"/>
    <p:sldId id="284" r:id="rId36"/>
    <p:sldId id="285" r:id="rId37"/>
    <p:sldId id="286" r:id="rId38"/>
    <p:sldId id="333" r:id="rId39"/>
    <p:sldId id="288"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81317" autoAdjust="0"/>
  </p:normalViewPr>
  <p:slideViewPr>
    <p:cSldViewPr showGuides="1">
      <p:cViewPr varScale="1">
        <p:scale>
          <a:sx n="56" d="100"/>
          <a:sy n="56" d="100"/>
        </p:scale>
        <p:origin x="1692" y="72"/>
      </p:cViewPr>
      <p:guideLst>
        <p:guide orient="horz" pos="14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0337D-867F-4DF0-ADEA-D9C94B46F0E6}" type="datetimeFigureOut">
              <a:rPr lang="en-GB" smtClean="0"/>
              <a:t>25/06/2018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6C8E9-EC1E-412E-ADBF-D2CACF36225F}" type="slidenum">
              <a:rPr lang="en-GB" smtClean="0"/>
              <a:t>‹#›</a:t>
            </a:fld>
            <a:endParaRPr lang="en-GB"/>
          </a:p>
        </p:txBody>
      </p:sp>
    </p:spTree>
    <p:extLst>
      <p:ext uri="{BB962C8B-B14F-4D97-AF65-F5344CB8AC3E}">
        <p14:creationId xmlns:p14="http://schemas.microsoft.com/office/powerpoint/2010/main" val="352216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chemrxiv.org/authors/Julien_Michel/5328215"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1</a:t>
            </a:fld>
            <a:endParaRPr lang="en-GB"/>
          </a:p>
        </p:txBody>
      </p:sp>
    </p:spTree>
    <p:extLst>
      <p:ext uri="{BB962C8B-B14F-4D97-AF65-F5344CB8AC3E}">
        <p14:creationId xmlns:p14="http://schemas.microsoft.com/office/powerpoint/2010/main" val="1905449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All the perturbations can be implemented as thermodynamic cycles</a:t>
            </a:r>
            <a:br>
              <a:rPr lang="it-IT" baseline="0" dirty="0" smtClean="0"/>
            </a:br>
            <a:r>
              <a:rPr lang="it-IT" baseline="0" dirty="0" smtClean="0"/>
              <a:t>in this case we can imagine to transform molecule a into molecule b and obatining the free energy of binding – the relative f.binding between A and B to know which is the most likely bindier</a:t>
            </a:r>
          </a:p>
          <a:p>
            <a:r>
              <a:rPr lang="it-IT" baseline="0" dirty="0" smtClean="0"/>
              <a:t>So far so good but</a:t>
            </a:r>
            <a:endParaRPr lang="en-GB"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10</a:t>
            </a:fld>
            <a:endParaRPr lang="en-GB"/>
          </a:p>
        </p:txBody>
      </p:sp>
    </p:spTree>
    <p:extLst>
      <p:ext uri="{BB962C8B-B14F-4D97-AF65-F5344CB8AC3E}">
        <p14:creationId xmlns:p14="http://schemas.microsoft.com/office/powerpoint/2010/main" val="428217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All the perturbations can be implemented as thermodynamic cycles</a:t>
            </a:r>
            <a:br>
              <a:rPr lang="it-IT" baseline="0" dirty="0" smtClean="0"/>
            </a:br>
            <a:r>
              <a:rPr lang="it-IT" baseline="0" dirty="0" smtClean="0"/>
              <a:t>in this case we can imagine to transform molecule a into molecule b and obatining the free energy of binding – the relative f.binding between A and B to know which is the most likely bindier</a:t>
            </a:r>
          </a:p>
          <a:p>
            <a:r>
              <a:rPr lang="it-IT" baseline="0" dirty="0" smtClean="0"/>
              <a:t>So far so good but</a:t>
            </a:r>
            <a:endParaRPr lang="en-GB"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11</a:t>
            </a:fld>
            <a:endParaRPr lang="en-GB"/>
          </a:p>
        </p:txBody>
      </p:sp>
    </p:spTree>
    <p:extLst>
      <p:ext uri="{BB962C8B-B14F-4D97-AF65-F5344CB8AC3E}">
        <p14:creationId xmlns:p14="http://schemas.microsoft.com/office/powerpoint/2010/main" val="428217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wha</a:t>
            </a:r>
            <a:r>
              <a:rPr lang="it-IT" baseline="0" dirty="0" smtClean="0"/>
              <a:t>t can be really thee problem are other factors, which are extremely important andv have their eeffects, namely finite size artefacts and reproducibiltiy</a:t>
            </a:r>
          </a:p>
          <a:p>
            <a:r>
              <a:rPr lang="it-IT" baseline="0" dirty="0" smtClean="0"/>
              <a:t>oterhwise how can I reach a high throughtput ?</a:t>
            </a:r>
            <a:endParaRPr lang="it-IT" dirty="0" smtClean="0"/>
          </a:p>
          <a:p>
            <a:r>
              <a:rPr lang="it-IT" dirty="0" smtClean="0"/>
              <a:t>Namely</a:t>
            </a:r>
            <a:r>
              <a:rPr lang="it-IT" baseline="0" dirty="0" smtClean="0"/>
              <a:t> these challanges deal mainly with </a:t>
            </a:r>
          </a:p>
          <a:p>
            <a:r>
              <a:rPr lang="it-IT" baseline="0" dirty="0" smtClean="0"/>
              <a:t>= Finite size artefacts, which affect free energy calculations up to 20 kcal/mol. This kind of error is given from the way we implement our simulations thus how we treat the electrostatic intearctions and periodic boundary ocnditions</a:t>
            </a:r>
          </a:p>
          <a:p>
            <a:r>
              <a:rPr lang="it-IT" baseline="0" dirty="0" smtClean="0"/>
              <a:t>= Secondly there is a lack of reproducibility amondg different codes. Given  the same input files and running free enrgy calculations between my code and your wwill give different results</a:t>
            </a:r>
          </a:p>
          <a:p>
            <a:r>
              <a:rPr lang="it-IT" baseline="0" dirty="0" smtClean="0"/>
              <a:t>All these problems must be addressed to enable robust free energ yprotocols for routine simulations</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12</a:t>
            </a:fld>
            <a:endParaRPr lang="en-GB"/>
          </a:p>
        </p:txBody>
      </p:sp>
    </p:spTree>
    <p:extLst>
      <p:ext uri="{BB962C8B-B14F-4D97-AF65-F5344CB8AC3E}">
        <p14:creationId xmlns:p14="http://schemas.microsoft.com/office/powerpoint/2010/main" val="71524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rgbClr val="FF0000"/>
                </a:solidFill>
              </a:rPr>
              <a:t>Lack of reproducibility among different codes</a:t>
            </a:r>
          </a:p>
          <a:p>
            <a:pPr eaLnBrk="1" hangingPunct="1"/>
            <a:endParaRPr lang="en-US" altLang="en-US" dirty="0" smtClean="0">
              <a:solidFill>
                <a:srgbClr val="FF0000"/>
              </a:solidFill>
            </a:endParaRPr>
          </a:p>
          <a:p>
            <a:pPr marL="3314700" lvl="6" indent="-342900" eaLnBrk="1" hangingPunct="1">
              <a:buFont typeface="Arial" panose="020B0604020202020204" pitchFamily="34" charset="0"/>
              <a:buChar char="•"/>
            </a:pPr>
            <a:r>
              <a:rPr lang="en-US" altLang="en-US" dirty="0" smtClean="0">
                <a:solidFill>
                  <a:srgbClr val="002060"/>
                </a:solidFill>
              </a:rPr>
              <a:t>Same input files</a:t>
            </a:r>
          </a:p>
          <a:p>
            <a:pPr marL="3314700" lvl="6" indent="-342900" eaLnBrk="1" hangingPunct="1">
              <a:buFont typeface="Arial" panose="020B0604020202020204" pitchFamily="34" charset="0"/>
              <a:buChar char="•"/>
            </a:pPr>
            <a:r>
              <a:rPr lang="en-US" altLang="en-US" dirty="0" smtClean="0">
                <a:solidFill>
                  <a:srgbClr val="002060"/>
                </a:solidFill>
              </a:rPr>
              <a:t>Same analysis protocol</a:t>
            </a:r>
          </a:p>
          <a:p>
            <a:pPr marL="3314700" lvl="6" indent="-342900" eaLnBrk="1" hangingPunct="1">
              <a:buFont typeface="Arial" panose="020B0604020202020204" pitchFamily="34" charset="0"/>
              <a:buChar char="•"/>
            </a:pPr>
            <a:r>
              <a:rPr lang="en-US" altLang="en-US" dirty="0" smtClean="0">
                <a:solidFill>
                  <a:srgbClr val="002060"/>
                </a:solidFill>
              </a:rPr>
              <a:t>Different implementations</a:t>
            </a:r>
          </a:p>
        </p:txBody>
      </p:sp>
      <p:sp>
        <p:nvSpPr>
          <p:cNvPr id="4" name="Slide Number Placeholder 3"/>
          <p:cNvSpPr>
            <a:spLocks noGrp="1"/>
          </p:cNvSpPr>
          <p:nvPr>
            <p:ph type="sldNum" sz="quarter" idx="10"/>
          </p:nvPr>
        </p:nvSpPr>
        <p:spPr/>
        <p:txBody>
          <a:bodyPr/>
          <a:lstStyle/>
          <a:p>
            <a:fld id="{BE8B4E8D-D854-4853-8106-B7ECB1A12D08}" type="slidenum">
              <a:rPr lang="en-GB" smtClean="0"/>
              <a:t>13</a:t>
            </a:fld>
            <a:endParaRPr lang="en-GB"/>
          </a:p>
        </p:txBody>
      </p:sp>
    </p:spTree>
    <p:extLst>
      <p:ext uri="{BB962C8B-B14F-4D97-AF65-F5344CB8AC3E}">
        <p14:creationId xmlns:p14="http://schemas.microsoft.com/office/powerpoint/2010/main" val="71524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14</a:t>
            </a:fld>
            <a:endParaRPr lang="en-GB"/>
          </a:p>
        </p:txBody>
      </p:sp>
    </p:spTree>
    <p:extLst>
      <p:ext uri="{BB962C8B-B14F-4D97-AF65-F5344CB8AC3E}">
        <p14:creationId xmlns:p14="http://schemas.microsoft.com/office/powerpoint/2010/main" val="298717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rgbClr val="FF0000"/>
                </a:solidFill>
              </a:rPr>
              <a:t>Lack of reproducibility among different codes</a:t>
            </a:r>
          </a:p>
          <a:p>
            <a:pPr eaLnBrk="1" hangingPunct="1"/>
            <a:endParaRPr lang="en-US" altLang="en-US" dirty="0" smtClean="0">
              <a:solidFill>
                <a:srgbClr val="FF0000"/>
              </a:solidFill>
            </a:endParaRPr>
          </a:p>
          <a:p>
            <a:pPr marL="3314700" lvl="6" indent="-342900" eaLnBrk="1" hangingPunct="1">
              <a:buFont typeface="Arial" panose="020B0604020202020204" pitchFamily="34" charset="0"/>
              <a:buChar char="•"/>
            </a:pPr>
            <a:r>
              <a:rPr lang="en-US" altLang="en-US" dirty="0" smtClean="0">
                <a:solidFill>
                  <a:srgbClr val="002060"/>
                </a:solidFill>
              </a:rPr>
              <a:t>Same input files</a:t>
            </a:r>
          </a:p>
          <a:p>
            <a:pPr marL="3314700" lvl="6" indent="-342900" eaLnBrk="1" hangingPunct="1">
              <a:buFont typeface="Arial" panose="020B0604020202020204" pitchFamily="34" charset="0"/>
              <a:buChar char="•"/>
            </a:pPr>
            <a:r>
              <a:rPr lang="en-US" altLang="en-US" dirty="0" smtClean="0">
                <a:solidFill>
                  <a:srgbClr val="002060"/>
                </a:solidFill>
              </a:rPr>
              <a:t>Same analysis protocol</a:t>
            </a:r>
          </a:p>
          <a:p>
            <a:pPr marL="3314700" lvl="6" indent="-342900" eaLnBrk="1" hangingPunct="1">
              <a:buFont typeface="Arial" panose="020B0604020202020204" pitchFamily="34" charset="0"/>
              <a:buChar char="•"/>
            </a:pPr>
            <a:r>
              <a:rPr lang="en-US" altLang="en-US" dirty="0" smtClean="0">
                <a:solidFill>
                  <a:srgbClr val="002060"/>
                </a:solidFill>
              </a:rPr>
              <a:t>Different implementations</a:t>
            </a:r>
          </a:p>
        </p:txBody>
      </p:sp>
      <p:sp>
        <p:nvSpPr>
          <p:cNvPr id="4" name="Slide Number Placeholder 3"/>
          <p:cNvSpPr>
            <a:spLocks noGrp="1"/>
          </p:cNvSpPr>
          <p:nvPr>
            <p:ph type="sldNum" sz="quarter" idx="10"/>
          </p:nvPr>
        </p:nvSpPr>
        <p:spPr/>
        <p:txBody>
          <a:bodyPr/>
          <a:lstStyle/>
          <a:p>
            <a:fld id="{BE8B4E8D-D854-4853-8106-B7ECB1A12D08}" type="slidenum">
              <a:rPr lang="en-GB" smtClean="0"/>
              <a:t>15</a:t>
            </a:fld>
            <a:endParaRPr lang="en-GB"/>
          </a:p>
        </p:txBody>
      </p:sp>
    </p:spTree>
    <p:extLst>
      <p:ext uri="{BB962C8B-B14F-4D97-AF65-F5344CB8AC3E}">
        <p14:creationId xmlns:p14="http://schemas.microsoft.com/office/powerpoint/2010/main" val="71524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rgbClr val="FF0000"/>
                </a:solidFill>
              </a:rPr>
              <a:t>Add arrows here?</a:t>
            </a:r>
            <a:endParaRPr lang="en-US" altLang="en-US" dirty="0" smtClean="0">
              <a:solidFill>
                <a:srgbClr val="002060"/>
              </a:solidFill>
            </a:endParaRPr>
          </a:p>
        </p:txBody>
      </p:sp>
      <p:sp>
        <p:nvSpPr>
          <p:cNvPr id="4" name="Slide Number Placeholder 3"/>
          <p:cNvSpPr>
            <a:spLocks noGrp="1"/>
          </p:cNvSpPr>
          <p:nvPr>
            <p:ph type="sldNum" sz="quarter" idx="10"/>
          </p:nvPr>
        </p:nvSpPr>
        <p:spPr/>
        <p:txBody>
          <a:bodyPr/>
          <a:lstStyle/>
          <a:p>
            <a:fld id="{BE8B4E8D-D854-4853-8106-B7ECB1A12D08}" type="slidenum">
              <a:rPr lang="en-GB" smtClean="0"/>
              <a:t>16</a:t>
            </a:fld>
            <a:endParaRPr lang="en-GB"/>
          </a:p>
        </p:txBody>
      </p:sp>
    </p:spTree>
    <p:extLst>
      <p:ext uri="{BB962C8B-B14F-4D97-AF65-F5344CB8AC3E}">
        <p14:creationId xmlns:p14="http://schemas.microsoft.com/office/powerpoint/2010/main" val="715249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Add CHARMM</a:t>
            </a:r>
          </a:p>
        </p:txBody>
      </p:sp>
      <p:sp>
        <p:nvSpPr>
          <p:cNvPr id="4" name="Slide Number Placeholder 3"/>
          <p:cNvSpPr>
            <a:spLocks noGrp="1"/>
          </p:cNvSpPr>
          <p:nvPr>
            <p:ph type="sldNum" sz="quarter" idx="10"/>
          </p:nvPr>
        </p:nvSpPr>
        <p:spPr/>
        <p:txBody>
          <a:bodyPr/>
          <a:lstStyle/>
          <a:p>
            <a:fld id="{BE8B4E8D-D854-4853-8106-B7ECB1A12D08}" type="slidenum">
              <a:rPr lang="en-GB" smtClean="0"/>
              <a:t>17</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342900">
              <a:buClr>
                <a:srgbClr val="002060"/>
              </a:buClr>
              <a:buFont typeface="Arial" panose="020B0604020202020204" pitchFamily="34" charset="0"/>
              <a:buChar char="•"/>
            </a:pPr>
            <a:endParaRPr lang="it-IT" sz="2400" kern="0" dirty="0" smtClean="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E8B4E8D-D854-4853-8106-B7ECB1A12D08}" type="slidenum">
              <a:rPr lang="en-GB" smtClean="0"/>
              <a:t>18</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342900">
              <a:buClr>
                <a:srgbClr val="002060"/>
              </a:buClr>
              <a:buFont typeface="Arial" panose="020B0604020202020204" pitchFamily="34" charset="0"/>
              <a:buChar char="•"/>
            </a:pPr>
            <a:endParaRPr lang="it-IT" sz="2400" kern="0" dirty="0" smtClean="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E8B4E8D-D854-4853-8106-B7ECB1A12D08}" type="slidenum">
              <a:rPr lang="en-GB" smtClean="0"/>
              <a:t>19</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2</a:t>
            </a:fld>
            <a:endParaRPr lang="en-GB"/>
          </a:p>
        </p:txBody>
      </p:sp>
    </p:spTree>
    <p:extLst>
      <p:ext uri="{BB962C8B-B14F-4D97-AF65-F5344CB8AC3E}">
        <p14:creationId xmlns:p14="http://schemas.microsoft.com/office/powerpoint/2010/main" val="2987173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20</a:t>
            </a:fld>
            <a:endParaRPr lang="en-GB"/>
          </a:p>
        </p:txBody>
      </p:sp>
    </p:spTree>
    <p:extLst>
      <p:ext uri="{BB962C8B-B14F-4D97-AF65-F5344CB8AC3E}">
        <p14:creationId xmlns:p14="http://schemas.microsoft.com/office/powerpoint/2010/main" val="2987173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What</a:t>
            </a:r>
            <a:r>
              <a:rPr lang="it-IT" dirty="0" smtClean="0"/>
              <a:t> </a:t>
            </a:r>
            <a:r>
              <a:rPr lang="it-IT" dirty="0" err="1" smtClean="0"/>
              <a:t>is</a:t>
            </a:r>
            <a:r>
              <a:rPr lang="it-IT" dirty="0" smtClean="0"/>
              <a:t> </a:t>
            </a:r>
            <a:r>
              <a:rPr lang="it-IT" dirty="0" err="1" smtClean="0"/>
              <a:t>logD</a:t>
            </a:r>
            <a:r>
              <a:rPr lang="it-IT" dirty="0" smtClean="0"/>
              <a:t>?</a:t>
            </a:r>
            <a:r>
              <a:rPr lang="it-IT" baseline="0" dirty="0" smtClean="0"/>
              <a:t> EXPLAIN</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21</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What</a:t>
            </a:r>
            <a:r>
              <a:rPr lang="it-IT" dirty="0" smtClean="0"/>
              <a:t> </a:t>
            </a:r>
            <a:r>
              <a:rPr lang="it-IT" dirty="0" err="1" smtClean="0"/>
              <a:t>is</a:t>
            </a:r>
            <a:r>
              <a:rPr lang="it-IT" dirty="0" smtClean="0"/>
              <a:t> </a:t>
            </a:r>
            <a:r>
              <a:rPr lang="it-IT" dirty="0" err="1" smtClean="0"/>
              <a:t>logD</a:t>
            </a:r>
            <a:r>
              <a:rPr lang="it-IT" dirty="0" smtClean="0"/>
              <a:t>?</a:t>
            </a:r>
            <a:r>
              <a:rPr lang="it-IT" baseline="0" dirty="0" smtClean="0"/>
              <a:t> EXPLAIN</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22</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What</a:t>
            </a:r>
            <a:r>
              <a:rPr lang="it-IT" dirty="0" smtClean="0"/>
              <a:t> </a:t>
            </a:r>
            <a:r>
              <a:rPr lang="it-IT" dirty="0" err="1" smtClean="0"/>
              <a:t>is</a:t>
            </a:r>
            <a:r>
              <a:rPr lang="it-IT" dirty="0" smtClean="0"/>
              <a:t> </a:t>
            </a:r>
            <a:r>
              <a:rPr lang="it-IT" dirty="0" err="1" smtClean="0"/>
              <a:t>logD</a:t>
            </a:r>
            <a:r>
              <a:rPr lang="it-IT" dirty="0" smtClean="0"/>
              <a:t>?</a:t>
            </a:r>
            <a:r>
              <a:rPr lang="it-IT" baseline="0" dirty="0" smtClean="0"/>
              <a:t> EXPLAIN</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23</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What</a:t>
            </a:r>
            <a:r>
              <a:rPr lang="it-IT" dirty="0" smtClean="0"/>
              <a:t> </a:t>
            </a:r>
            <a:r>
              <a:rPr lang="it-IT" dirty="0" err="1" smtClean="0"/>
              <a:t>is</a:t>
            </a:r>
            <a:r>
              <a:rPr lang="it-IT" dirty="0" smtClean="0"/>
              <a:t> </a:t>
            </a:r>
            <a:r>
              <a:rPr lang="it-IT" dirty="0" err="1" smtClean="0"/>
              <a:t>logD</a:t>
            </a:r>
            <a:r>
              <a:rPr lang="it-IT" dirty="0" smtClean="0"/>
              <a:t>?</a:t>
            </a:r>
            <a:r>
              <a:rPr lang="it-IT" baseline="0" dirty="0" smtClean="0"/>
              <a:t> EXPLAIN</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24</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What</a:t>
            </a:r>
            <a:r>
              <a:rPr lang="it-IT" dirty="0" smtClean="0"/>
              <a:t> </a:t>
            </a:r>
            <a:r>
              <a:rPr lang="it-IT" dirty="0" err="1" smtClean="0"/>
              <a:t>is</a:t>
            </a:r>
            <a:r>
              <a:rPr lang="it-IT" dirty="0" smtClean="0"/>
              <a:t> </a:t>
            </a:r>
            <a:r>
              <a:rPr lang="it-IT" dirty="0" err="1" smtClean="0"/>
              <a:t>logD</a:t>
            </a:r>
            <a:r>
              <a:rPr lang="it-IT" dirty="0" smtClean="0"/>
              <a:t>?</a:t>
            </a:r>
            <a:r>
              <a:rPr lang="it-IT" baseline="0" dirty="0" smtClean="0"/>
              <a:t> EXPLAIN</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25</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Lead</a:t>
            </a:r>
            <a:r>
              <a:rPr lang="en-GB" baseline="0" dirty="0" smtClean="0"/>
              <a:t> </a:t>
            </a:r>
            <a:r>
              <a:rPr lang="en-GB" baseline="0" dirty="0" err="1" smtClean="0"/>
              <a:t>optmiziation</a:t>
            </a:r>
            <a:r>
              <a:rPr lang="en-GB" baseline="0" dirty="0" smtClean="0"/>
              <a:t>??</a:t>
            </a:r>
          </a:p>
          <a:p>
            <a:r>
              <a:rPr lang="en-GB" baseline="0" dirty="0" smtClean="0"/>
              <a:t>Start </a:t>
            </a:r>
            <a:r>
              <a:rPr lang="en-GB" baseline="0" dirty="0" err="1" smtClean="0"/>
              <a:t>wirth</a:t>
            </a:r>
            <a:r>
              <a:rPr lang="en-GB" baseline="0" dirty="0" smtClean="0"/>
              <a:t> repro </a:t>
            </a:r>
            <a:br>
              <a:rPr lang="en-GB" baseline="0" dirty="0" smtClean="0"/>
            </a:br>
            <a:r>
              <a:rPr lang="en-GB" baseline="0" dirty="0" smtClean="0"/>
              <a:t>later : Oh my god there s finite size artefacts! :o </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26</a:t>
            </a:fld>
            <a:endParaRPr lang="en-GB"/>
          </a:p>
        </p:txBody>
      </p:sp>
    </p:spTree>
    <p:extLst>
      <p:ext uri="{BB962C8B-B14F-4D97-AF65-F5344CB8AC3E}">
        <p14:creationId xmlns:p14="http://schemas.microsoft.com/office/powerpoint/2010/main" val="715249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Remember</a:t>
            </a:r>
            <a:r>
              <a:rPr lang="it-IT" baseline="0" dirty="0" smtClean="0"/>
              <a:t> </a:t>
            </a:r>
            <a:r>
              <a:rPr lang="it-IT" baseline="0" dirty="0" err="1" smtClean="0"/>
              <a:t>cont</a:t>
            </a:r>
            <a:r>
              <a:rPr lang="it-IT" baseline="0" dirty="0" smtClean="0"/>
              <a:t> </a:t>
            </a:r>
            <a:r>
              <a:rPr lang="it-IT" baseline="0" dirty="0" err="1" smtClean="0"/>
              <a:t>electro</a:t>
            </a:r>
            <a:endParaRPr lang="it-IT"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27</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Give a r2 +//</a:t>
            </a:r>
            <a:r>
              <a:rPr lang="it-IT" baseline="0" dirty="0" smtClean="0"/>
              <a:t> and mue +/-</a:t>
            </a:r>
            <a:r>
              <a:rPr lang="en-GB" sz="1200" b="0" i="0" kern="1200" dirty="0" err="1" smtClean="0">
                <a:solidFill>
                  <a:schemeClr val="tx1"/>
                </a:solidFill>
                <a:effectLst/>
                <a:latin typeface="+mn-lt"/>
                <a:ea typeface="+mn-ea"/>
                <a:cs typeface="+mn-cs"/>
              </a:rPr>
              <a:t>Bosisio</a:t>
            </a:r>
            <a:r>
              <a:rPr lang="en-GB" sz="1200" b="0" i="0" kern="1200" dirty="0" smtClean="0">
                <a:solidFill>
                  <a:schemeClr val="tx1"/>
                </a:solidFill>
                <a:effectLst/>
                <a:latin typeface="+mn-lt"/>
                <a:ea typeface="+mn-ea"/>
                <a:cs typeface="+mn-cs"/>
              </a:rPr>
              <a:t>, Stefano, Antonia SJS </a:t>
            </a:r>
            <a:r>
              <a:rPr lang="en-GB" sz="1200" b="0" i="0" kern="1200" dirty="0" err="1" smtClean="0">
                <a:solidFill>
                  <a:schemeClr val="tx1"/>
                </a:solidFill>
                <a:effectLst/>
                <a:latin typeface="+mn-lt"/>
                <a:ea typeface="+mn-ea"/>
                <a:cs typeface="+mn-cs"/>
              </a:rPr>
              <a:t>Mey</a:t>
            </a:r>
            <a:r>
              <a:rPr lang="en-GB" sz="1200" b="0" i="0" kern="1200" dirty="0" smtClean="0">
                <a:solidFill>
                  <a:schemeClr val="tx1"/>
                </a:solidFill>
                <a:effectLst/>
                <a:latin typeface="+mn-lt"/>
                <a:ea typeface="+mn-ea"/>
                <a:cs typeface="+mn-cs"/>
              </a:rPr>
              <a:t>, and Julien Michel. "Blinded predictions of distribution coefficients in the SAMPL5 challenge." </a:t>
            </a:r>
            <a:r>
              <a:rPr lang="en-GB" sz="1200" b="0" i="1" kern="1200" dirty="0" smtClean="0">
                <a:solidFill>
                  <a:schemeClr val="tx1"/>
                </a:solidFill>
                <a:effectLst/>
                <a:latin typeface="+mn-lt"/>
                <a:ea typeface="+mn-ea"/>
                <a:cs typeface="+mn-cs"/>
              </a:rPr>
              <a:t>Journal of Computer-Aided Molecular Design</a:t>
            </a:r>
            <a:r>
              <a:rPr lang="en-GB" sz="1200" b="0" i="0" kern="1200" dirty="0" smtClean="0">
                <a:solidFill>
                  <a:schemeClr val="tx1"/>
                </a:solidFill>
                <a:effectLst/>
                <a:latin typeface="+mn-lt"/>
                <a:ea typeface="+mn-ea"/>
                <a:cs typeface="+mn-cs"/>
              </a:rPr>
              <a:t> 30.11 (2016): 1101-1114.</a:t>
            </a:r>
          </a:p>
          <a:p>
            <a:r>
              <a:rPr lang="en-GB" sz="1200" dirty="0" err="1" smtClean="0">
                <a:solidFill>
                  <a:srgbClr val="FF0000"/>
                </a:solidFill>
                <a:latin typeface="Arial" panose="020B0604020202020204" pitchFamily="34" charset="0"/>
                <a:cs typeface="Arial" panose="020B0604020202020204" pitchFamily="34" charset="0"/>
              </a:rPr>
              <a:t>Bosisio</a:t>
            </a:r>
            <a:r>
              <a:rPr lang="en-GB" sz="1200" dirty="0" smtClean="0">
                <a:solidFill>
                  <a:srgbClr val="FF0000"/>
                </a:solidFill>
                <a:latin typeface="Arial" panose="020B0604020202020204" pitchFamily="34" charset="0"/>
                <a:cs typeface="Arial" panose="020B0604020202020204" pitchFamily="34" charset="0"/>
              </a:rPr>
              <a:t> S. </a:t>
            </a:r>
            <a:r>
              <a:rPr lang="en-GB" sz="1200" dirty="0" err="1" smtClean="0">
                <a:solidFill>
                  <a:srgbClr val="FF0000"/>
                </a:solidFill>
                <a:latin typeface="Arial" panose="020B0604020202020204" pitchFamily="34" charset="0"/>
                <a:cs typeface="Arial" panose="020B0604020202020204" pitchFamily="34" charset="0"/>
              </a:rPr>
              <a:t>Mey</a:t>
            </a:r>
            <a:r>
              <a:rPr lang="en-GB" sz="1200" dirty="0" smtClean="0">
                <a:solidFill>
                  <a:srgbClr val="FF0000"/>
                </a:solidFill>
                <a:latin typeface="Arial" panose="020B0604020202020204" pitchFamily="34" charset="0"/>
                <a:cs typeface="Arial" panose="020B0604020202020204" pitchFamily="34" charset="0"/>
              </a:rPr>
              <a:t> ASJS, Michel J., J. </a:t>
            </a:r>
            <a:r>
              <a:rPr lang="en-GB" sz="1200" dirty="0" err="1" smtClean="0">
                <a:solidFill>
                  <a:srgbClr val="FF0000"/>
                </a:solidFill>
                <a:latin typeface="Arial" panose="020B0604020202020204" pitchFamily="34" charset="0"/>
                <a:cs typeface="Arial" panose="020B0604020202020204" pitchFamily="34" charset="0"/>
              </a:rPr>
              <a:t>Comput</a:t>
            </a:r>
            <a:r>
              <a:rPr lang="en-GB" sz="1200" dirty="0" smtClean="0">
                <a:solidFill>
                  <a:srgbClr val="FF0000"/>
                </a:solidFill>
                <a:latin typeface="Arial" panose="020B0604020202020204" pitchFamily="34" charset="0"/>
                <a:cs typeface="Arial" panose="020B0604020202020204" pitchFamily="34" charset="0"/>
              </a:rPr>
              <a:t>. Aided. Mol. Des., 2016, 1101-1114</a:t>
            </a:r>
          </a:p>
          <a:p>
            <a:endParaRPr lang="en-GB" sz="1200" b="1" dirty="0" smtClean="0">
              <a:solidFill>
                <a:srgbClr val="FF0000"/>
              </a:solidFill>
              <a:latin typeface="Arial" panose="020B0604020202020204" pitchFamily="34" charset="0"/>
              <a:cs typeface="Arial" panose="020B0604020202020204" pitchFamily="34" charset="0"/>
            </a:endParaRP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it-IT" sz="1200" b="0" i="0" kern="1200" dirty="0" smtClean="0">
              <a:solidFill>
                <a:schemeClr val="tx1"/>
              </a:solidFill>
              <a:effectLst/>
              <a:latin typeface="+mn-lt"/>
              <a:ea typeface="+mn-ea"/>
              <a:cs typeface="+mn-cs"/>
            </a:endParaRPr>
          </a:p>
          <a:p>
            <a:endParaRPr lang="it-IT"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28</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29</a:t>
            </a:fld>
            <a:endParaRPr lang="en-GB"/>
          </a:p>
        </p:txBody>
      </p:sp>
    </p:spTree>
    <p:extLst>
      <p:ext uri="{BB962C8B-B14F-4D97-AF65-F5344CB8AC3E}">
        <p14:creationId xmlns:p14="http://schemas.microsoft.com/office/powerpoint/2010/main" val="298717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3</a:t>
            </a:fld>
            <a:endParaRPr lang="en-GB"/>
          </a:p>
        </p:txBody>
      </p:sp>
    </p:spTree>
    <p:extLst>
      <p:ext uri="{BB962C8B-B14F-4D97-AF65-F5344CB8AC3E}">
        <p14:creationId xmlns:p14="http://schemas.microsoft.com/office/powerpoint/2010/main" val="2987173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Thus, to assess the</a:t>
            </a:r>
            <a:r>
              <a:rPr lang="it-IT" baseline="0" dirty="0" smtClean="0"/>
              <a:t> state of art and help the free energy community blinded free energy are a powerful tool . IN this way is possible to draw a comparison between barious methods, alchemical free energy calculation for example or qunatum mechanical methods. This is a good way to understand where we are among the community with our techniques</a:t>
            </a:r>
          </a:p>
          <a:p>
            <a:endParaRPr lang="it-IT" baseline="0" dirty="0" smtClean="0"/>
          </a:p>
          <a:p>
            <a:r>
              <a:rPr lang="it-IT" baseline="0" dirty="0" smtClean="0"/>
              <a:t>We took part in the SAMPL in the 2015, whose aim is to  give an assess and comparison of various free enrgy methods, ranging from qnatum mechanics to molecular mechanics, for two different tasks</a:t>
            </a:r>
          </a:p>
          <a:p>
            <a:r>
              <a:rPr lang="it-IT" baseline="0" dirty="0" smtClean="0"/>
              <a:t>One was to compute the binding affinities among these families of host and guests</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30</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Here add</a:t>
            </a:r>
            <a:r>
              <a:rPr lang="en-GB" dirty="0" smtClean="0"/>
              <a:t>:</a:t>
            </a:r>
            <a:r>
              <a:rPr lang="en-GB" baseline="0" dirty="0" smtClean="0"/>
              <a:t> This brings alchemical free energy calculations to be hard to be translated into a robust engineering tool for routine applications</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31</a:t>
            </a:fld>
            <a:endParaRPr lang="en-GB"/>
          </a:p>
        </p:txBody>
      </p:sp>
    </p:spTree>
    <p:extLst>
      <p:ext uri="{BB962C8B-B14F-4D97-AF65-F5344CB8AC3E}">
        <p14:creationId xmlns:p14="http://schemas.microsoft.com/office/powerpoint/2010/main" val="1039020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32</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33</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Remove</a:t>
            </a:r>
            <a:r>
              <a:rPr lang="it-IT" baseline="0" dirty="0" smtClean="0"/>
              <a:t> the  standard fe to   a binding free energy</a:t>
            </a:r>
          </a:p>
          <a:p>
            <a:r>
              <a:rPr lang="it-IT" baseline="0" dirty="0" smtClean="0"/>
              <a:t>add a label to CB8 </a:t>
            </a:r>
          </a:p>
          <a:p>
            <a:r>
              <a:rPr lang="it-IT" baseline="0" dirty="0" smtClean="0"/>
              <a:t>add statistics</a:t>
            </a:r>
            <a:endParaRPr lang="it-IT"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34</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Remove</a:t>
            </a:r>
            <a:r>
              <a:rPr lang="it-IT" baseline="0" dirty="0" smtClean="0"/>
              <a:t> the  standard fe to   a binding free energy</a:t>
            </a:r>
          </a:p>
          <a:p>
            <a:r>
              <a:rPr lang="it-IT" baseline="0" dirty="0" smtClean="0"/>
              <a:t>add a label to CB8 </a:t>
            </a:r>
          </a:p>
          <a:p>
            <a:r>
              <a:rPr lang="it-IT" baseline="0" dirty="0" smtClean="0"/>
              <a:t>add statistics</a:t>
            </a:r>
            <a:endParaRPr lang="it-IT"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35</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new free energy  DG_std_bind</a:t>
            </a:r>
            <a:r>
              <a:rPr lang="it-IT" baseline="0" dirty="0" smtClean="0"/>
              <a:t> =  DG_sampl5 + beta/alpha</a:t>
            </a:r>
          </a:p>
          <a:p>
            <a:endParaRPr lang="it-IT" baseline="0" dirty="0" smtClean="0"/>
          </a:p>
          <a:p>
            <a:r>
              <a:rPr lang="it-IT" baseline="0" dirty="0" smtClean="0"/>
              <a:t>DG_exp =  alpha*DG_sampl5 + beta</a:t>
            </a:r>
            <a:endParaRPr lang="it-IT"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36</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8B4E8D-D854-4853-8106-B7ECB1A12D08}" type="slidenum">
              <a:rPr lang="en-GB" smtClean="0"/>
              <a:t>37</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38</a:t>
            </a:fld>
            <a:endParaRPr lang="en-GB"/>
          </a:p>
        </p:txBody>
      </p:sp>
    </p:spTree>
    <p:extLst>
      <p:ext uri="{BB962C8B-B14F-4D97-AF65-F5344CB8AC3E}">
        <p14:creationId xmlns:p14="http://schemas.microsoft.com/office/powerpoint/2010/main" val="2987173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t-IT" baseline="0" dirty="0" smtClean="0"/>
              <a:t>So to conclude</a:t>
            </a:r>
          </a:p>
          <a:p>
            <a:pPr marL="171450" indent="-171450">
              <a:buFontTx/>
              <a:buChar char="-"/>
            </a:pPr>
            <a:r>
              <a:rPr lang="it-IT" baseline="0" dirty="0" smtClean="0"/>
              <a:t>we saw and learned that the implementation details can hinder the reproducibility of results in free energy calculations , gaining a new dataset and protocol for enhanche simulatoins</a:t>
            </a:r>
          </a:p>
          <a:p>
            <a:pPr marL="171450" indent="-171450">
              <a:buFontTx/>
              <a:buChar char="-"/>
            </a:pPr>
            <a:r>
              <a:rPr lang="it-IT" baseline="0" dirty="0" smtClean="0"/>
              <a:t>that from SAMPL5 host guest binding free energy are very competitive but it’s time to add new corrections like electrostatics and the dist c have problem in ff description</a:t>
            </a:r>
          </a:p>
          <a:p>
            <a:pPr marL="171450" indent="-171450">
              <a:buFontTx/>
              <a:buChar char="-"/>
            </a:pPr>
            <a:r>
              <a:rPr lang="it-IT" baseline="0" smtClean="0"/>
              <a:t>so: alchemical free energy calcualtion are a potential for molecular design, but definitely it pays off to think outside the box!</a:t>
            </a:r>
            <a:endParaRPr lang="it-IT"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39</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Fennell, Christopher J., </a:t>
            </a:r>
            <a:r>
              <a:rPr lang="en-GB" sz="1200" b="0" i="0" kern="1200" dirty="0" err="1" smtClean="0">
                <a:solidFill>
                  <a:schemeClr val="tx1"/>
                </a:solidFill>
                <a:effectLst/>
                <a:latin typeface="+mn-lt"/>
                <a:ea typeface="+mn-ea"/>
                <a:cs typeface="+mn-cs"/>
              </a:rPr>
              <a:t>Karisa</a:t>
            </a:r>
            <a:r>
              <a:rPr lang="en-GB" sz="1200" b="0" i="0" kern="1200" dirty="0" smtClean="0">
                <a:solidFill>
                  <a:schemeClr val="tx1"/>
                </a:solidFill>
                <a:effectLst/>
                <a:latin typeface="+mn-lt"/>
                <a:ea typeface="+mn-ea"/>
                <a:cs typeface="+mn-cs"/>
              </a:rPr>
              <a:t> L. </a:t>
            </a:r>
            <a:r>
              <a:rPr lang="en-GB" sz="1200" b="0" i="0" kern="1200" dirty="0" err="1" smtClean="0">
                <a:solidFill>
                  <a:schemeClr val="tx1"/>
                </a:solidFill>
                <a:effectLst/>
                <a:latin typeface="+mn-lt"/>
                <a:ea typeface="+mn-ea"/>
                <a:cs typeface="+mn-cs"/>
              </a:rPr>
              <a:t>Wymer</a:t>
            </a:r>
            <a:r>
              <a:rPr lang="en-GB" sz="1200" b="0" i="0" kern="1200" dirty="0" smtClean="0">
                <a:solidFill>
                  <a:schemeClr val="tx1"/>
                </a:solidFill>
                <a:effectLst/>
                <a:latin typeface="+mn-lt"/>
                <a:ea typeface="+mn-ea"/>
                <a:cs typeface="+mn-cs"/>
              </a:rPr>
              <a:t>, and David L. Mobley. "A fixed-charge model for alcohol polarization in the condensed phase, and its role in small molecule hydration." </a:t>
            </a:r>
            <a:r>
              <a:rPr lang="en-GB" sz="1200" b="0" i="1" kern="1200" dirty="0" smtClean="0">
                <a:solidFill>
                  <a:schemeClr val="tx1"/>
                </a:solidFill>
                <a:effectLst/>
                <a:latin typeface="+mn-lt"/>
                <a:ea typeface="+mn-ea"/>
                <a:cs typeface="+mn-cs"/>
              </a:rPr>
              <a:t>The Journal of Physical Chemistry B</a:t>
            </a:r>
            <a:r>
              <a:rPr lang="en-GB" sz="1200" b="0" i="0" kern="1200" dirty="0" smtClean="0">
                <a:solidFill>
                  <a:schemeClr val="tx1"/>
                </a:solidFill>
                <a:effectLst/>
                <a:latin typeface="+mn-lt"/>
                <a:ea typeface="+mn-ea"/>
                <a:cs typeface="+mn-cs"/>
              </a:rPr>
              <a:t> 118.24 (2014): 6438-6446.</a:t>
            </a:r>
            <a:endParaRPr lang="en-GB"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4</a:t>
            </a:fld>
            <a:endParaRPr lang="en-GB"/>
          </a:p>
        </p:txBody>
      </p:sp>
    </p:spTree>
    <p:extLst>
      <p:ext uri="{BB962C8B-B14F-4D97-AF65-F5344CB8AC3E}">
        <p14:creationId xmlns:p14="http://schemas.microsoft.com/office/powerpoint/2010/main" val="4282178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b="0" i="0" kern="1200" dirty="0" smtClean="0">
                <a:solidFill>
                  <a:schemeClr val="tx1"/>
                </a:solidFill>
                <a:effectLst/>
                <a:latin typeface="+mn-lt"/>
                <a:ea typeface="+mn-ea"/>
                <a:cs typeface="+mn-cs"/>
              </a:rPr>
              <a:t>Hannes H. </a:t>
            </a:r>
            <a:r>
              <a:rPr lang="en-GB" sz="1200" b="0" i="0" kern="1200" dirty="0" err="1" smtClean="0">
                <a:solidFill>
                  <a:schemeClr val="tx1"/>
                </a:solidFill>
                <a:effectLst/>
                <a:latin typeface="+mn-lt"/>
                <a:ea typeface="+mn-ea"/>
                <a:cs typeface="+mn-cs"/>
              </a:rPr>
              <a:t>Loeffler</a:t>
            </a:r>
            <a:r>
              <a:rPr lang="en-GB" sz="1200" b="0" i="0" kern="1200" dirty="0" smtClean="0">
                <a:solidFill>
                  <a:schemeClr val="tx1"/>
                </a:solidFill>
                <a:effectLst/>
                <a:latin typeface="+mn-lt"/>
                <a:ea typeface="+mn-ea"/>
                <a:cs typeface="+mn-cs"/>
              </a:rPr>
              <a:t> Stefano </a:t>
            </a:r>
            <a:r>
              <a:rPr lang="en-GB" sz="1200" b="0" i="0" kern="1200" dirty="0" err="1" smtClean="0">
                <a:solidFill>
                  <a:schemeClr val="tx1"/>
                </a:solidFill>
                <a:effectLst/>
                <a:latin typeface="+mn-lt"/>
                <a:ea typeface="+mn-ea"/>
                <a:cs typeface="+mn-cs"/>
              </a:rPr>
              <a:t>Bosisio</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Guilherme</a:t>
            </a:r>
            <a:r>
              <a:rPr lang="en-GB" sz="1200" b="0" i="0" kern="1200" dirty="0" smtClean="0">
                <a:solidFill>
                  <a:schemeClr val="tx1"/>
                </a:solidFill>
                <a:effectLst/>
                <a:latin typeface="+mn-lt"/>
                <a:ea typeface="+mn-ea"/>
                <a:cs typeface="+mn-cs"/>
              </a:rPr>
              <a:t> Duarte Ramos Matos </a:t>
            </a:r>
            <a:r>
              <a:rPr lang="en-GB" sz="1200" b="0" i="0" kern="1200" dirty="0" err="1" smtClean="0">
                <a:solidFill>
                  <a:schemeClr val="tx1"/>
                </a:solidFill>
                <a:effectLst/>
                <a:latin typeface="+mn-lt"/>
                <a:ea typeface="+mn-ea"/>
                <a:cs typeface="+mn-cs"/>
              </a:rPr>
              <a:t>Donghyuk</a:t>
            </a:r>
            <a:r>
              <a:rPr lang="en-GB" sz="1200" b="0" i="0" kern="1200" dirty="0" smtClean="0">
                <a:solidFill>
                  <a:schemeClr val="tx1"/>
                </a:solidFill>
                <a:effectLst/>
                <a:latin typeface="+mn-lt"/>
                <a:ea typeface="+mn-ea"/>
                <a:cs typeface="+mn-cs"/>
              </a:rPr>
              <a:t> Suh </a:t>
            </a:r>
            <a:r>
              <a:rPr lang="en-GB" sz="1200" b="0" i="0" kern="1200" dirty="0" err="1" smtClean="0">
                <a:solidFill>
                  <a:schemeClr val="tx1"/>
                </a:solidFill>
                <a:effectLst/>
                <a:latin typeface="+mn-lt"/>
                <a:ea typeface="+mn-ea"/>
                <a:cs typeface="+mn-cs"/>
              </a:rPr>
              <a:t>Benoît</a:t>
            </a:r>
            <a:r>
              <a:rPr lang="en-GB" sz="1200" b="0" i="0" kern="1200" dirty="0" smtClean="0">
                <a:solidFill>
                  <a:schemeClr val="tx1"/>
                </a:solidFill>
                <a:effectLst/>
                <a:latin typeface="+mn-lt"/>
                <a:ea typeface="+mn-ea"/>
                <a:cs typeface="+mn-cs"/>
              </a:rPr>
              <a:t> Roux David L. Mobley</a:t>
            </a:r>
            <a:r>
              <a:rPr lang="en-GB" sz="1200" b="0" i="0" u="none" strike="noStrike" kern="1200" dirty="0" smtClean="0">
                <a:solidFill>
                  <a:schemeClr val="tx1"/>
                </a:solidFill>
                <a:effectLst/>
                <a:latin typeface="+mn-lt"/>
                <a:ea typeface="+mn-ea"/>
                <a:cs typeface="+mn-cs"/>
                <a:hlinkClick r:id="rId3" tooltip="Julien Michel"/>
              </a:rPr>
              <a:t> Julien Michel</a:t>
            </a:r>
            <a:endParaRPr lang="it-IT"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40</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it-IT"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41</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42</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43</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44</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45</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46</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47</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48</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49</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Maybe here; you may be apharmaceutical  company or a good chemists and want to know hwich of your ligand is more likely to bind to a particular receptor. in particular, you may want to know a relative free energy, which is the more likey to bind among ligands or absolute free energy of binding, so how likey is the ligand to bind to the receptor. These information can be retrieved with a fvery powerful method, ie alchemical free energy calculatoins.</a:t>
            </a:r>
            <a:br>
              <a:rPr lang="it-IT" baseline="0" dirty="0" smtClean="0"/>
            </a:br>
            <a:r>
              <a:rPr lang="it-IT" baseline="0" dirty="0" smtClean="0"/>
              <a:t>Say that it’s since the 50s people are developing these apporaches</a:t>
            </a:r>
          </a:p>
          <a:p>
            <a:r>
              <a:rPr lang="it-IT" baseline="0" dirty="0" smtClean="0"/>
              <a:t>Now, since it is impossibile to simulate a direct transfer of a molecule from infinita apart to a recepto, then in the cavity and then released again, we adopt a thermodynamic cycle</a:t>
            </a:r>
            <a:br>
              <a:rPr lang="it-IT" baseline="0" dirty="0" smtClean="0"/>
            </a:br>
            <a:r>
              <a:rPr lang="it-IT" baseline="0" dirty="0" smtClean="0"/>
              <a:t>in relative transformation th emolecule A is transformed into molecule B, which we want to know the free enregy,  passing through alchemical intermediates where we are coupling the physical parameters of A into lambda for B. The same for bound phase and it can be proved that the differnece is relative of absolute</a:t>
            </a:r>
            <a:endParaRPr lang="en-GB"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5</a:t>
            </a:fld>
            <a:endParaRPr lang="en-GB"/>
          </a:p>
        </p:txBody>
      </p:sp>
    </p:spTree>
    <p:extLst>
      <p:ext uri="{BB962C8B-B14F-4D97-AF65-F5344CB8AC3E}">
        <p14:creationId xmlns:p14="http://schemas.microsoft.com/office/powerpoint/2010/main" val="4282178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you can say: experimentally</a:t>
            </a:r>
            <a:r>
              <a:rPr lang="en-GB" baseline="0" dirty="0" smtClean="0"/>
              <a:t> you have a vial with a definite volume, you’re taking your </a:t>
            </a:r>
            <a:r>
              <a:rPr lang="en-GB" baseline="0" dirty="0" err="1" smtClean="0"/>
              <a:t>measruements</a:t>
            </a:r>
            <a:r>
              <a:rPr lang="en-GB" baseline="0" dirty="0" smtClean="0"/>
              <a:t> to  </a:t>
            </a:r>
          </a:p>
          <a:p>
            <a:r>
              <a:rPr lang="en-GB" baseline="0" dirty="0" smtClean="0"/>
              <a:t>while experimentally we don’t have it</a:t>
            </a:r>
          </a:p>
          <a:p>
            <a:r>
              <a:rPr lang="en-GB" baseline="0" dirty="0" smtClean="0"/>
              <a:t>this can be translated and computed a </a:t>
            </a:r>
            <a:r>
              <a:rPr lang="en-GB" baseline="0" dirty="0" err="1" smtClean="0"/>
              <a:t>sthe</a:t>
            </a:r>
            <a:r>
              <a:rPr lang="en-GB" baseline="0" dirty="0" smtClean="0"/>
              <a:t> volume </a:t>
            </a:r>
            <a:r>
              <a:rPr lang="en-GB" baseline="0" dirty="0" err="1" smtClean="0"/>
              <a:t>exlpolored</a:t>
            </a:r>
            <a:r>
              <a:rPr lang="en-GB" baseline="0" dirty="0" smtClean="0"/>
              <a:t> by the molecule in the cavity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50</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it-IT"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51</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we were interested</a:t>
            </a:r>
            <a:r>
              <a:rPr lang="it-IT" baseline="0" dirty="0" smtClean="0"/>
              <a:t> in study the effects of long range dipsersion coreciton, as written by Shirts in 2007 paper</a:t>
            </a:r>
          </a:p>
          <a:p>
            <a:r>
              <a:rPr lang="it-IT" baseline="0" dirty="0" smtClean="0"/>
              <a:t>and in the definition of a standard state. </a:t>
            </a:r>
          </a:p>
          <a:p>
            <a:r>
              <a:rPr lang="it-IT" baseline="0" dirty="0" smtClean="0"/>
              <a:t>Basically in the  final step the molecule if  fully decoupled, so it may drift away from teh binding pocket</a:t>
            </a:r>
          </a:p>
          <a:p>
            <a:r>
              <a:rPr lang="it-IT" baseline="0" dirty="0" smtClean="0"/>
              <a:t>To have a convergence we should have the molecule the explore the  whole bound-box, but it’s computationally to expensive, thus we can restraint the molecule in the binding site and calcualte the freee enrgy cost for restraining it</a:t>
            </a:r>
          </a:p>
          <a:p>
            <a:r>
              <a:rPr lang="it-IT" baseline="0" dirty="0" smtClean="0"/>
              <a:t>This cost is relate to the volume the molecule can explore which give aus a standrd volume we are measuring the free energy, giving us in the end a standard binding free energy</a:t>
            </a:r>
          </a:p>
          <a:p>
            <a:endParaRPr lang="it-IT" baseline="0" dirty="0" smtClean="0"/>
          </a:p>
          <a:p>
            <a:r>
              <a:rPr lang="it-IT" baseline="0" dirty="0" smtClean="0"/>
              <a:t>we are measuring the volume with respect to a standard volume, which is 1 M as in experiments, this give us a correctin to access to the standard binding free energy</a:t>
            </a:r>
            <a:endParaRPr lang="en-GB" dirty="0"/>
          </a:p>
        </p:txBody>
      </p:sp>
      <p:sp>
        <p:nvSpPr>
          <p:cNvPr id="4" name="Slide Number Placeholder 3"/>
          <p:cNvSpPr>
            <a:spLocks noGrp="1"/>
          </p:cNvSpPr>
          <p:nvPr>
            <p:ph type="sldNum" sz="quarter" idx="10"/>
          </p:nvPr>
        </p:nvSpPr>
        <p:spPr/>
        <p:txBody>
          <a:bodyPr/>
          <a:lstStyle/>
          <a:p>
            <a:fld id="{BE8B4E8D-D854-4853-8106-B7ECB1A12D08}" type="slidenum">
              <a:rPr lang="en-GB" smtClean="0"/>
              <a:t>52</a:t>
            </a:fld>
            <a:endParaRPr lang="en-GB"/>
          </a:p>
        </p:txBody>
      </p:sp>
    </p:spTree>
    <p:extLst>
      <p:ext uri="{BB962C8B-B14F-4D97-AF65-F5344CB8AC3E}">
        <p14:creationId xmlns:p14="http://schemas.microsoft.com/office/powerpoint/2010/main" val="22250260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Write the </a:t>
            </a:r>
            <a:r>
              <a:rPr lang="en-GB" baseline="0" dirty="0" err="1" smtClean="0"/>
              <a:t>equaiton</a:t>
            </a:r>
            <a:r>
              <a:rPr lang="en-GB" baseline="0" dirty="0" smtClean="0"/>
              <a:t> of PB in an implicit solvent. Thus we can compute the Free energy for a NON periodic PB free energy and for a PERIODIC REACTION FIELD PB free energy</a:t>
            </a:r>
          </a:p>
          <a:p>
            <a:r>
              <a:rPr lang="en-GB" baseline="0" dirty="0" smtClean="0"/>
              <a:t>the difference is a correction term for the missing </a:t>
            </a:r>
            <a:r>
              <a:rPr lang="en-GB" baseline="0" dirty="0" err="1" smtClean="0"/>
              <a:t>inteactions</a:t>
            </a:r>
            <a:r>
              <a:rPr lang="en-GB" baseline="0" dirty="0" smtClean="0"/>
              <a:t> due to finite </a:t>
            </a:r>
            <a:r>
              <a:rPr lang="en-GB" baseline="0" dirty="0" err="1" smtClean="0"/>
              <a:t>si</a:t>
            </a:r>
            <a:endParaRPr lang="en-GB" baseline="0" dirty="0" smtClean="0"/>
          </a:p>
        </p:txBody>
      </p:sp>
      <p:sp>
        <p:nvSpPr>
          <p:cNvPr id="4" name="Slide Number Placeholder 3"/>
          <p:cNvSpPr>
            <a:spLocks noGrp="1"/>
          </p:cNvSpPr>
          <p:nvPr>
            <p:ph type="sldNum" sz="quarter" idx="10"/>
          </p:nvPr>
        </p:nvSpPr>
        <p:spPr/>
        <p:txBody>
          <a:bodyPr/>
          <a:lstStyle/>
          <a:p>
            <a:fld id="{607A0EB1-8FD3-4DFE-890F-52087F18A655}" type="slidenum">
              <a:rPr lang="en-GB" smtClean="0"/>
              <a:t>53</a:t>
            </a:fld>
            <a:endParaRPr lang="en-GB"/>
          </a:p>
        </p:txBody>
      </p:sp>
    </p:spTree>
    <p:extLst>
      <p:ext uri="{BB962C8B-B14F-4D97-AF65-F5344CB8AC3E}">
        <p14:creationId xmlns:p14="http://schemas.microsoft.com/office/powerpoint/2010/main" val="37087001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Write the </a:t>
            </a:r>
            <a:r>
              <a:rPr lang="en-GB" baseline="0" dirty="0" err="1" smtClean="0"/>
              <a:t>equaiton</a:t>
            </a:r>
            <a:r>
              <a:rPr lang="en-GB" baseline="0" dirty="0" smtClean="0"/>
              <a:t> of PB in an implicit solvent. Thus we can compute the Free energy for a NON periodic PB free energy and for a PERIODIC REACTION FIELD PB free energy</a:t>
            </a:r>
          </a:p>
          <a:p>
            <a:r>
              <a:rPr lang="en-GB" baseline="0" dirty="0" smtClean="0"/>
              <a:t>the difference is a correction term for the missing </a:t>
            </a:r>
            <a:r>
              <a:rPr lang="en-GB" baseline="0" dirty="0" err="1" smtClean="0"/>
              <a:t>inteactions</a:t>
            </a:r>
            <a:r>
              <a:rPr lang="en-GB" baseline="0" dirty="0" smtClean="0"/>
              <a:t> due to finite </a:t>
            </a:r>
            <a:r>
              <a:rPr lang="en-GB" baseline="0" dirty="0" err="1" smtClean="0"/>
              <a:t>si</a:t>
            </a:r>
            <a:endParaRPr lang="en-GB" baseline="0" dirty="0" smtClean="0"/>
          </a:p>
        </p:txBody>
      </p:sp>
      <p:sp>
        <p:nvSpPr>
          <p:cNvPr id="4" name="Slide Number Placeholder 3"/>
          <p:cNvSpPr>
            <a:spLocks noGrp="1"/>
          </p:cNvSpPr>
          <p:nvPr>
            <p:ph type="sldNum" sz="quarter" idx="10"/>
          </p:nvPr>
        </p:nvSpPr>
        <p:spPr/>
        <p:txBody>
          <a:bodyPr/>
          <a:lstStyle/>
          <a:p>
            <a:fld id="{607A0EB1-8FD3-4DFE-890F-52087F18A655}" type="slidenum">
              <a:rPr lang="en-GB" smtClean="0"/>
              <a:t>54</a:t>
            </a:fld>
            <a:endParaRPr lang="en-GB"/>
          </a:p>
        </p:txBody>
      </p:sp>
    </p:spTree>
    <p:extLst>
      <p:ext uri="{BB962C8B-B14F-4D97-AF65-F5344CB8AC3E}">
        <p14:creationId xmlns:p14="http://schemas.microsoft.com/office/powerpoint/2010/main" val="3708700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pPr>
            <a:endParaRPr lang="en-US" dirty="0">
              <a:latin typeface="Calibri" charset="0"/>
            </a:endParaRPr>
          </a:p>
        </p:txBody>
      </p:sp>
      <p:sp>
        <p:nvSpPr>
          <p:cNvPr id="266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4485">
              <a:defRPr sz="1100">
                <a:solidFill>
                  <a:schemeClr val="tx1"/>
                </a:solidFill>
                <a:latin typeface="Arial" charset="0"/>
                <a:ea typeface="ＭＳ Ｐゴシック" charset="0"/>
                <a:cs typeface="ＭＳ Ｐゴシック" charset="0"/>
              </a:defRPr>
            </a:lvl1pPr>
            <a:lvl2pPr marL="702756" indent="-270291" defTabSz="914485">
              <a:defRPr sz="1100">
                <a:solidFill>
                  <a:schemeClr val="tx1"/>
                </a:solidFill>
                <a:latin typeface="Arial" charset="0"/>
                <a:ea typeface="ＭＳ Ｐゴシック" charset="0"/>
              </a:defRPr>
            </a:lvl2pPr>
            <a:lvl3pPr marL="1081164" indent="-216233" defTabSz="914485">
              <a:defRPr sz="1100">
                <a:solidFill>
                  <a:schemeClr val="tx1"/>
                </a:solidFill>
                <a:latin typeface="Arial" charset="0"/>
                <a:ea typeface="ＭＳ Ｐゴシック" charset="0"/>
              </a:defRPr>
            </a:lvl3pPr>
            <a:lvl4pPr marL="1513629" indent="-216233" defTabSz="914485">
              <a:defRPr sz="1100">
                <a:solidFill>
                  <a:schemeClr val="tx1"/>
                </a:solidFill>
                <a:latin typeface="Arial" charset="0"/>
                <a:ea typeface="ＭＳ Ｐゴシック" charset="0"/>
              </a:defRPr>
            </a:lvl4pPr>
            <a:lvl5pPr marL="1946095" indent="-216233" defTabSz="914485">
              <a:defRPr sz="1100">
                <a:solidFill>
                  <a:schemeClr val="tx1"/>
                </a:solidFill>
                <a:latin typeface="Arial" charset="0"/>
                <a:ea typeface="ＭＳ Ｐゴシック" charset="0"/>
              </a:defRPr>
            </a:lvl5pPr>
            <a:lvl6pPr marL="2378560" indent="-216233" defTabSz="914485" eaLnBrk="0" fontAlgn="base" hangingPunct="0">
              <a:spcBef>
                <a:spcPct val="30000"/>
              </a:spcBef>
              <a:spcAft>
                <a:spcPct val="0"/>
              </a:spcAft>
              <a:defRPr sz="1100">
                <a:solidFill>
                  <a:schemeClr val="tx1"/>
                </a:solidFill>
                <a:latin typeface="Arial" charset="0"/>
                <a:ea typeface="ＭＳ Ｐゴシック" charset="0"/>
              </a:defRPr>
            </a:lvl6pPr>
            <a:lvl7pPr marL="2811026" indent="-216233" defTabSz="914485" eaLnBrk="0" fontAlgn="base" hangingPunct="0">
              <a:spcBef>
                <a:spcPct val="30000"/>
              </a:spcBef>
              <a:spcAft>
                <a:spcPct val="0"/>
              </a:spcAft>
              <a:defRPr sz="1100">
                <a:solidFill>
                  <a:schemeClr val="tx1"/>
                </a:solidFill>
                <a:latin typeface="Arial" charset="0"/>
                <a:ea typeface="ＭＳ Ｐゴシック" charset="0"/>
              </a:defRPr>
            </a:lvl7pPr>
            <a:lvl8pPr marL="3243491" indent="-216233" defTabSz="914485" eaLnBrk="0" fontAlgn="base" hangingPunct="0">
              <a:spcBef>
                <a:spcPct val="30000"/>
              </a:spcBef>
              <a:spcAft>
                <a:spcPct val="0"/>
              </a:spcAft>
              <a:defRPr sz="1100">
                <a:solidFill>
                  <a:schemeClr val="tx1"/>
                </a:solidFill>
                <a:latin typeface="Arial" charset="0"/>
                <a:ea typeface="ＭＳ Ｐゴシック" charset="0"/>
              </a:defRPr>
            </a:lvl8pPr>
            <a:lvl9pPr marL="3675957" indent="-216233" defTabSz="914485" eaLnBrk="0" fontAlgn="base" hangingPunct="0">
              <a:spcBef>
                <a:spcPct val="30000"/>
              </a:spcBef>
              <a:spcAft>
                <a:spcPct val="0"/>
              </a:spcAft>
              <a:defRPr sz="1100">
                <a:solidFill>
                  <a:schemeClr val="tx1"/>
                </a:solidFill>
                <a:latin typeface="Arial" charset="0"/>
                <a:ea typeface="ＭＳ Ｐゴシック" charset="0"/>
              </a:defRPr>
            </a:lvl9pPr>
          </a:lstStyle>
          <a:p>
            <a:fld id="{300E45D8-705D-C741-81C7-DAA051FDAC4A}" type="slidenum">
              <a:rPr lang="en-US" sz="1200">
                <a:latin typeface="Calibri" charset="0"/>
              </a:rPr>
              <a:pPr/>
              <a:t>55</a:t>
            </a:fld>
            <a:endParaRPr lang="en-US" sz="1200">
              <a:latin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pPr>
            <a:endParaRPr lang="en-US" dirty="0">
              <a:latin typeface="Calibri" charset="0"/>
            </a:endParaRPr>
          </a:p>
        </p:txBody>
      </p:sp>
      <p:sp>
        <p:nvSpPr>
          <p:cNvPr id="266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4485">
              <a:defRPr sz="1100">
                <a:solidFill>
                  <a:schemeClr val="tx1"/>
                </a:solidFill>
                <a:latin typeface="Arial" charset="0"/>
                <a:ea typeface="ＭＳ Ｐゴシック" charset="0"/>
                <a:cs typeface="ＭＳ Ｐゴシック" charset="0"/>
              </a:defRPr>
            </a:lvl1pPr>
            <a:lvl2pPr marL="702756" indent="-270291" defTabSz="914485">
              <a:defRPr sz="1100">
                <a:solidFill>
                  <a:schemeClr val="tx1"/>
                </a:solidFill>
                <a:latin typeface="Arial" charset="0"/>
                <a:ea typeface="ＭＳ Ｐゴシック" charset="0"/>
              </a:defRPr>
            </a:lvl2pPr>
            <a:lvl3pPr marL="1081164" indent="-216233" defTabSz="914485">
              <a:defRPr sz="1100">
                <a:solidFill>
                  <a:schemeClr val="tx1"/>
                </a:solidFill>
                <a:latin typeface="Arial" charset="0"/>
                <a:ea typeface="ＭＳ Ｐゴシック" charset="0"/>
              </a:defRPr>
            </a:lvl3pPr>
            <a:lvl4pPr marL="1513629" indent="-216233" defTabSz="914485">
              <a:defRPr sz="1100">
                <a:solidFill>
                  <a:schemeClr val="tx1"/>
                </a:solidFill>
                <a:latin typeface="Arial" charset="0"/>
                <a:ea typeface="ＭＳ Ｐゴシック" charset="0"/>
              </a:defRPr>
            </a:lvl4pPr>
            <a:lvl5pPr marL="1946095" indent="-216233" defTabSz="914485">
              <a:defRPr sz="1100">
                <a:solidFill>
                  <a:schemeClr val="tx1"/>
                </a:solidFill>
                <a:latin typeface="Arial" charset="0"/>
                <a:ea typeface="ＭＳ Ｐゴシック" charset="0"/>
              </a:defRPr>
            </a:lvl5pPr>
            <a:lvl6pPr marL="2378560" indent="-216233" defTabSz="914485" eaLnBrk="0" fontAlgn="base" hangingPunct="0">
              <a:spcBef>
                <a:spcPct val="30000"/>
              </a:spcBef>
              <a:spcAft>
                <a:spcPct val="0"/>
              </a:spcAft>
              <a:defRPr sz="1100">
                <a:solidFill>
                  <a:schemeClr val="tx1"/>
                </a:solidFill>
                <a:latin typeface="Arial" charset="0"/>
                <a:ea typeface="ＭＳ Ｐゴシック" charset="0"/>
              </a:defRPr>
            </a:lvl6pPr>
            <a:lvl7pPr marL="2811026" indent="-216233" defTabSz="914485" eaLnBrk="0" fontAlgn="base" hangingPunct="0">
              <a:spcBef>
                <a:spcPct val="30000"/>
              </a:spcBef>
              <a:spcAft>
                <a:spcPct val="0"/>
              </a:spcAft>
              <a:defRPr sz="1100">
                <a:solidFill>
                  <a:schemeClr val="tx1"/>
                </a:solidFill>
                <a:latin typeface="Arial" charset="0"/>
                <a:ea typeface="ＭＳ Ｐゴシック" charset="0"/>
              </a:defRPr>
            </a:lvl7pPr>
            <a:lvl8pPr marL="3243491" indent="-216233" defTabSz="914485" eaLnBrk="0" fontAlgn="base" hangingPunct="0">
              <a:spcBef>
                <a:spcPct val="30000"/>
              </a:spcBef>
              <a:spcAft>
                <a:spcPct val="0"/>
              </a:spcAft>
              <a:defRPr sz="1100">
                <a:solidFill>
                  <a:schemeClr val="tx1"/>
                </a:solidFill>
                <a:latin typeface="Arial" charset="0"/>
                <a:ea typeface="ＭＳ Ｐゴシック" charset="0"/>
              </a:defRPr>
            </a:lvl8pPr>
            <a:lvl9pPr marL="3675957" indent="-216233" defTabSz="914485" eaLnBrk="0" fontAlgn="base" hangingPunct="0">
              <a:spcBef>
                <a:spcPct val="30000"/>
              </a:spcBef>
              <a:spcAft>
                <a:spcPct val="0"/>
              </a:spcAft>
              <a:defRPr sz="1100">
                <a:solidFill>
                  <a:schemeClr val="tx1"/>
                </a:solidFill>
                <a:latin typeface="Arial" charset="0"/>
                <a:ea typeface="ＭＳ Ｐゴシック" charset="0"/>
              </a:defRPr>
            </a:lvl9pPr>
          </a:lstStyle>
          <a:p>
            <a:fld id="{300E45D8-705D-C741-81C7-DAA051FDAC4A}" type="slidenum">
              <a:rPr lang="en-US" sz="1200">
                <a:latin typeface="Calibri" charset="0"/>
              </a:rPr>
              <a:pPr/>
              <a:t>56</a:t>
            </a:fld>
            <a:endParaRPr lang="en-US" sz="1200">
              <a:latin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pPr>
            <a:endParaRPr lang="en-US" dirty="0">
              <a:latin typeface="Calibri" charset="0"/>
            </a:endParaRPr>
          </a:p>
        </p:txBody>
      </p:sp>
      <p:sp>
        <p:nvSpPr>
          <p:cNvPr id="266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4485">
              <a:defRPr sz="1100">
                <a:solidFill>
                  <a:schemeClr val="tx1"/>
                </a:solidFill>
                <a:latin typeface="Arial" charset="0"/>
                <a:ea typeface="ＭＳ Ｐゴシック" charset="0"/>
                <a:cs typeface="ＭＳ Ｐゴシック" charset="0"/>
              </a:defRPr>
            </a:lvl1pPr>
            <a:lvl2pPr marL="702756" indent="-270291" defTabSz="914485">
              <a:defRPr sz="1100">
                <a:solidFill>
                  <a:schemeClr val="tx1"/>
                </a:solidFill>
                <a:latin typeface="Arial" charset="0"/>
                <a:ea typeface="ＭＳ Ｐゴシック" charset="0"/>
              </a:defRPr>
            </a:lvl2pPr>
            <a:lvl3pPr marL="1081164" indent="-216233" defTabSz="914485">
              <a:defRPr sz="1100">
                <a:solidFill>
                  <a:schemeClr val="tx1"/>
                </a:solidFill>
                <a:latin typeface="Arial" charset="0"/>
                <a:ea typeface="ＭＳ Ｐゴシック" charset="0"/>
              </a:defRPr>
            </a:lvl3pPr>
            <a:lvl4pPr marL="1513629" indent="-216233" defTabSz="914485">
              <a:defRPr sz="1100">
                <a:solidFill>
                  <a:schemeClr val="tx1"/>
                </a:solidFill>
                <a:latin typeface="Arial" charset="0"/>
                <a:ea typeface="ＭＳ Ｐゴシック" charset="0"/>
              </a:defRPr>
            </a:lvl4pPr>
            <a:lvl5pPr marL="1946095" indent="-216233" defTabSz="914485">
              <a:defRPr sz="1100">
                <a:solidFill>
                  <a:schemeClr val="tx1"/>
                </a:solidFill>
                <a:latin typeface="Arial" charset="0"/>
                <a:ea typeface="ＭＳ Ｐゴシック" charset="0"/>
              </a:defRPr>
            </a:lvl5pPr>
            <a:lvl6pPr marL="2378560" indent="-216233" defTabSz="914485" eaLnBrk="0" fontAlgn="base" hangingPunct="0">
              <a:spcBef>
                <a:spcPct val="30000"/>
              </a:spcBef>
              <a:spcAft>
                <a:spcPct val="0"/>
              </a:spcAft>
              <a:defRPr sz="1100">
                <a:solidFill>
                  <a:schemeClr val="tx1"/>
                </a:solidFill>
                <a:latin typeface="Arial" charset="0"/>
                <a:ea typeface="ＭＳ Ｐゴシック" charset="0"/>
              </a:defRPr>
            </a:lvl6pPr>
            <a:lvl7pPr marL="2811026" indent="-216233" defTabSz="914485" eaLnBrk="0" fontAlgn="base" hangingPunct="0">
              <a:spcBef>
                <a:spcPct val="30000"/>
              </a:spcBef>
              <a:spcAft>
                <a:spcPct val="0"/>
              </a:spcAft>
              <a:defRPr sz="1100">
                <a:solidFill>
                  <a:schemeClr val="tx1"/>
                </a:solidFill>
                <a:latin typeface="Arial" charset="0"/>
                <a:ea typeface="ＭＳ Ｐゴシック" charset="0"/>
              </a:defRPr>
            </a:lvl7pPr>
            <a:lvl8pPr marL="3243491" indent="-216233" defTabSz="914485" eaLnBrk="0" fontAlgn="base" hangingPunct="0">
              <a:spcBef>
                <a:spcPct val="30000"/>
              </a:spcBef>
              <a:spcAft>
                <a:spcPct val="0"/>
              </a:spcAft>
              <a:defRPr sz="1100">
                <a:solidFill>
                  <a:schemeClr val="tx1"/>
                </a:solidFill>
                <a:latin typeface="Arial" charset="0"/>
                <a:ea typeface="ＭＳ Ｐゴシック" charset="0"/>
              </a:defRPr>
            </a:lvl8pPr>
            <a:lvl9pPr marL="3675957" indent="-216233" defTabSz="914485" eaLnBrk="0" fontAlgn="base" hangingPunct="0">
              <a:spcBef>
                <a:spcPct val="30000"/>
              </a:spcBef>
              <a:spcAft>
                <a:spcPct val="0"/>
              </a:spcAft>
              <a:defRPr sz="1100">
                <a:solidFill>
                  <a:schemeClr val="tx1"/>
                </a:solidFill>
                <a:latin typeface="Arial" charset="0"/>
                <a:ea typeface="ＭＳ Ｐゴシック" charset="0"/>
              </a:defRPr>
            </a:lvl9pPr>
          </a:lstStyle>
          <a:p>
            <a:fld id="{300E45D8-705D-C741-81C7-DAA051FDAC4A}" type="slidenum">
              <a:rPr lang="en-US" sz="1200">
                <a:latin typeface="Calibri" charset="0"/>
              </a:rPr>
              <a:pPr/>
              <a:t>57</a:t>
            </a:fld>
            <a:endParaRPr lang="en-US" sz="1200">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pPr>
            <a:endParaRPr lang="en-US" dirty="0">
              <a:latin typeface="Calibri" charset="0"/>
            </a:endParaRPr>
          </a:p>
        </p:txBody>
      </p:sp>
      <p:sp>
        <p:nvSpPr>
          <p:cNvPr id="266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4485">
              <a:defRPr sz="1100">
                <a:solidFill>
                  <a:schemeClr val="tx1"/>
                </a:solidFill>
                <a:latin typeface="Arial" charset="0"/>
                <a:ea typeface="ＭＳ Ｐゴシック" charset="0"/>
                <a:cs typeface="ＭＳ Ｐゴシック" charset="0"/>
              </a:defRPr>
            </a:lvl1pPr>
            <a:lvl2pPr marL="702756" indent="-270291" defTabSz="914485">
              <a:defRPr sz="1100">
                <a:solidFill>
                  <a:schemeClr val="tx1"/>
                </a:solidFill>
                <a:latin typeface="Arial" charset="0"/>
                <a:ea typeface="ＭＳ Ｐゴシック" charset="0"/>
              </a:defRPr>
            </a:lvl2pPr>
            <a:lvl3pPr marL="1081164" indent="-216233" defTabSz="914485">
              <a:defRPr sz="1100">
                <a:solidFill>
                  <a:schemeClr val="tx1"/>
                </a:solidFill>
                <a:latin typeface="Arial" charset="0"/>
                <a:ea typeface="ＭＳ Ｐゴシック" charset="0"/>
              </a:defRPr>
            </a:lvl3pPr>
            <a:lvl4pPr marL="1513629" indent="-216233" defTabSz="914485">
              <a:defRPr sz="1100">
                <a:solidFill>
                  <a:schemeClr val="tx1"/>
                </a:solidFill>
                <a:latin typeface="Arial" charset="0"/>
                <a:ea typeface="ＭＳ Ｐゴシック" charset="0"/>
              </a:defRPr>
            </a:lvl4pPr>
            <a:lvl5pPr marL="1946095" indent="-216233" defTabSz="914485">
              <a:defRPr sz="1100">
                <a:solidFill>
                  <a:schemeClr val="tx1"/>
                </a:solidFill>
                <a:latin typeface="Arial" charset="0"/>
                <a:ea typeface="ＭＳ Ｐゴシック" charset="0"/>
              </a:defRPr>
            </a:lvl5pPr>
            <a:lvl6pPr marL="2378560" indent="-216233" defTabSz="914485" eaLnBrk="0" fontAlgn="base" hangingPunct="0">
              <a:spcBef>
                <a:spcPct val="30000"/>
              </a:spcBef>
              <a:spcAft>
                <a:spcPct val="0"/>
              </a:spcAft>
              <a:defRPr sz="1100">
                <a:solidFill>
                  <a:schemeClr val="tx1"/>
                </a:solidFill>
                <a:latin typeface="Arial" charset="0"/>
                <a:ea typeface="ＭＳ Ｐゴシック" charset="0"/>
              </a:defRPr>
            </a:lvl6pPr>
            <a:lvl7pPr marL="2811026" indent="-216233" defTabSz="914485" eaLnBrk="0" fontAlgn="base" hangingPunct="0">
              <a:spcBef>
                <a:spcPct val="30000"/>
              </a:spcBef>
              <a:spcAft>
                <a:spcPct val="0"/>
              </a:spcAft>
              <a:defRPr sz="1100">
                <a:solidFill>
                  <a:schemeClr val="tx1"/>
                </a:solidFill>
                <a:latin typeface="Arial" charset="0"/>
                <a:ea typeface="ＭＳ Ｐゴシック" charset="0"/>
              </a:defRPr>
            </a:lvl7pPr>
            <a:lvl8pPr marL="3243491" indent="-216233" defTabSz="914485" eaLnBrk="0" fontAlgn="base" hangingPunct="0">
              <a:spcBef>
                <a:spcPct val="30000"/>
              </a:spcBef>
              <a:spcAft>
                <a:spcPct val="0"/>
              </a:spcAft>
              <a:defRPr sz="1100">
                <a:solidFill>
                  <a:schemeClr val="tx1"/>
                </a:solidFill>
                <a:latin typeface="Arial" charset="0"/>
                <a:ea typeface="ＭＳ Ｐゴシック" charset="0"/>
              </a:defRPr>
            </a:lvl8pPr>
            <a:lvl9pPr marL="3675957" indent="-216233" defTabSz="914485" eaLnBrk="0" fontAlgn="base" hangingPunct="0">
              <a:spcBef>
                <a:spcPct val="30000"/>
              </a:spcBef>
              <a:spcAft>
                <a:spcPct val="0"/>
              </a:spcAft>
              <a:defRPr sz="1100">
                <a:solidFill>
                  <a:schemeClr val="tx1"/>
                </a:solidFill>
                <a:latin typeface="Arial" charset="0"/>
                <a:ea typeface="ＭＳ Ｐゴシック" charset="0"/>
              </a:defRPr>
            </a:lvl9pPr>
          </a:lstStyle>
          <a:p>
            <a:fld id="{300E45D8-705D-C741-81C7-DAA051FDAC4A}" type="slidenum">
              <a:rPr lang="en-US" sz="1200">
                <a:latin typeface="Calibri" charset="0"/>
              </a:rPr>
              <a:pPr/>
              <a:t>58</a:t>
            </a:fld>
            <a:endParaRPr lang="en-US" sz="1200">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pPr>
            <a:endParaRPr lang="en-US" dirty="0">
              <a:latin typeface="Calibri" charset="0"/>
            </a:endParaRPr>
          </a:p>
        </p:txBody>
      </p:sp>
      <p:sp>
        <p:nvSpPr>
          <p:cNvPr id="266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4485">
              <a:defRPr sz="1100">
                <a:solidFill>
                  <a:schemeClr val="tx1"/>
                </a:solidFill>
                <a:latin typeface="Arial" charset="0"/>
                <a:ea typeface="ＭＳ Ｐゴシック" charset="0"/>
                <a:cs typeface="ＭＳ Ｐゴシック" charset="0"/>
              </a:defRPr>
            </a:lvl1pPr>
            <a:lvl2pPr marL="702756" indent="-270291" defTabSz="914485">
              <a:defRPr sz="1100">
                <a:solidFill>
                  <a:schemeClr val="tx1"/>
                </a:solidFill>
                <a:latin typeface="Arial" charset="0"/>
                <a:ea typeface="ＭＳ Ｐゴシック" charset="0"/>
              </a:defRPr>
            </a:lvl2pPr>
            <a:lvl3pPr marL="1081164" indent="-216233" defTabSz="914485">
              <a:defRPr sz="1100">
                <a:solidFill>
                  <a:schemeClr val="tx1"/>
                </a:solidFill>
                <a:latin typeface="Arial" charset="0"/>
                <a:ea typeface="ＭＳ Ｐゴシック" charset="0"/>
              </a:defRPr>
            </a:lvl3pPr>
            <a:lvl4pPr marL="1513629" indent="-216233" defTabSz="914485">
              <a:defRPr sz="1100">
                <a:solidFill>
                  <a:schemeClr val="tx1"/>
                </a:solidFill>
                <a:latin typeface="Arial" charset="0"/>
                <a:ea typeface="ＭＳ Ｐゴシック" charset="0"/>
              </a:defRPr>
            </a:lvl4pPr>
            <a:lvl5pPr marL="1946095" indent="-216233" defTabSz="914485">
              <a:defRPr sz="1100">
                <a:solidFill>
                  <a:schemeClr val="tx1"/>
                </a:solidFill>
                <a:latin typeface="Arial" charset="0"/>
                <a:ea typeface="ＭＳ Ｐゴシック" charset="0"/>
              </a:defRPr>
            </a:lvl5pPr>
            <a:lvl6pPr marL="2378560" indent="-216233" defTabSz="914485" eaLnBrk="0" fontAlgn="base" hangingPunct="0">
              <a:spcBef>
                <a:spcPct val="30000"/>
              </a:spcBef>
              <a:spcAft>
                <a:spcPct val="0"/>
              </a:spcAft>
              <a:defRPr sz="1100">
                <a:solidFill>
                  <a:schemeClr val="tx1"/>
                </a:solidFill>
                <a:latin typeface="Arial" charset="0"/>
                <a:ea typeface="ＭＳ Ｐゴシック" charset="0"/>
              </a:defRPr>
            </a:lvl6pPr>
            <a:lvl7pPr marL="2811026" indent="-216233" defTabSz="914485" eaLnBrk="0" fontAlgn="base" hangingPunct="0">
              <a:spcBef>
                <a:spcPct val="30000"/>
              </a:spcBef>
              <a:spcAft>
                <a:spcPct val="0"/>
              </a:spcAft>
              <a:defRPr sz="1100">
                <a:solidFill>
                  <a:schemeClr val="tx1"/>
                </a:solidFill>
                <a:latin typeface="Arial" charset="0"/>
                <a:ea typeface="ＭＳ Ｐゴシック" charset="0"/>
              </a:defRPr>
            </a:lvl7pPr>
            <a:lvl8pPr marL="3243491" indent="-216233" defTabSz="914485" eaLnBrk="0" fontAlgn="base" hangingPunct="0">
              <a:spcBef>
                <a:spcPct val="30000"/>
              </a:spcBef>
              <a:spcAft>
                <a:spcPct val="0"/>
              </a:spcAft>
              <a:defRPr sz="1100">
                <a:solidFill>
                  <a:schemeClr val="tx1"/>
                </a:solidFill>
                <a:latin typeface="Arial" charset="0"/>
                <a:ea typeface="ＭＳ Ｐゴシック" charset="0"/>
              </a:defRPr>
            </a:lvl8pPr>
            <a:lvl9pPr marL="3675957" indent="-216233" defTabSz="914485" eaLnBrk="0" fontAlgn="base" hangingPunct="0">
              <a:spcBef>
                <a:spcPct val="30000"/>
              </a:spcBef>
              <a:spcAft>
                <a:spcPct val="0"/>
              </a:spcAft>
              <a:defRPr sz="1100">
                <a:solidFill>
                  <a:schemeClr val="tx1"/>
                </a:solidFill>
                <a:latin typeface="Arial" charset="0"/>
                <a:ea typeface="ＭＳ Ｐゴシック" charset="0"/>
              </a:defRPr>
            </a:lvl9pPr>
          </a:lstStyle>
          <a:p>
            <a:fld id="{300E45D8-705D-C741-81C7-DAA051FDAC4A}" type="slidenum">
              <a:rPr lang="en-US" sz="1200">
                <a:latin typeface="Calibri" charset="0"/>
              </a:rPr>
              <a:pPr/>
              <a:t>59</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Maybe here; you may be apharmaceutical  company or a good chemists and want to know hwich of your ligand is more likely to bind to a particular receptor. in particular, you may want to know a relative free energy, which is the more likey to bind among ligands or absolute free energy of binding, so how likey is the ligand to bind to the receptor. These information can be retrieved with a fvery powerful method, ie alchemical free energy calculatoins.</a:t>
            </a:r>
            <a:br>
              <a:rPr lang="it-IT" baseline="0" dirty="0" smtClean="0"/>
            </a:br>
            <a:r>
              <a:rPr lang="it-IT" baseline="0" dirty="0" smtClean="0"/>
              <a:t>Say that it’s since the 50s people are developing these apporaches</a:t>
            </a:r>
          </a:p>
          <a:p>
            <a:r>
              <a:rPr lang="it-IT" baseline="0" dirty="0" smtClean="0"/>
              <a:t>Now, since it is impossibile to simulate a direct transfer of a molecule from infinita apart to a recepto, then in the cavity and then released again, we adopt a thermodynamic cycle</a:t>
            </a:r>
            <a:br>
              <a:rPr lang="it-IT" baseline="0" dirty="0" smtClean="0"/>
            </a:br>
            <a:r>
              <a:rPr lang="it-IT" baseline="0" dirty="0" smtClean="0"/>
              <a:t>in relative transformation th emolecule A is transformed into molecule B, which we want to know the free enregy,  passing through alchemical intermediates where we are coupling the physical parameters of A into lambda for B. The same for bound phase and it can be proved that the differnece is relative of absolute</a:t>
            </a:r>
            <a:endParaRPr lang="en-GB"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6</a:t>
            </a:fld>
            <a:endParaRPr lang="en-GB"/>
          </a:p>
        </p:txBody>
      </p:sp>
    </p:spTree>
    <p:extLst>
      <p:ext uri="{BB962C8B-B14F-4D97-AF65-F5344CB8AC3E}">
        <p14:creationId xmlns:p14="http://schemas.microsoft.com/office/powerpoint/2010/main" val="4282178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pPr>
            <a:endParaRPr lang="en-US" dirty="0">
              <a:latin typeface="Calibri" charset="0"/>
            </a:endParaRPr>
          </a:p>
        </p:txBody>
      </p:sp>
      <p:sp>
        <p:nvSpPr>
          <p:cNvPr id="266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4485">
              <a:defRPr sz="1100">
                <a:solidFill>
                  <a:schemeClr val="tx1"/>
                </a:solidFill>
                <a:latin typeface="Arial" charset="0"/>
                <a:ea typeface="ＭＳ Ｐゴシック" charset="0"/>
                <a:cs typeface="ＭＳ Ｐゴシック" charset="0"/>
              </a:defRPr>
            </a:lvl1pPr>
            <a:lvl2pPr marL="702756" indent="-270291" defTabSz="914485">
              <a:defRPr sz="1100">
                <a:solidFill>
                  <a:schemeClr val="tx1"/>
                </a:solidFill>
                <a:latin typeface="Arial" charset="0"/>
                <a:ea typeface="ＭＳ Ｐゴシック" charset="0"/>
              </a:defRPr>
            </a:lvl2pPr>
            <a:lvl3pPr marL="1081164" indent="-216233" defTabSz="914485">
              <a:defRPr sz="1100">
                <a:solidFill>
                  <a:schemeClr val="tx1"/>
                </a:solidFill>
                <a:latin typeface="Arial" charset="0"/>
                <a:ea typeface="ＭＳ Ｐゴシック" charset="0"/>
              </a:defRPr>
            </a:lvl3pPr>
            <a:lvl4pPr marL="1513629" indent="-216233" defTabSz="914485">
              <a:defRPr sz="1100">
                <a:solidFill>
                  <a:schemeClr val="tx1"/>
                </a:solidFill>
                <a:latin typeface="Arial" charset="0"/>
                <a:ea typeface="ＭＳ Ｐゴシック" charset="0"/>
              </a:defRPr>
            </a:lvl4pPr>
            <a:lvl5pPr marL="1946095" indent="-216233" defTabSz="914485">
              <a:defRPr sz="1100">
                <a:solidFill>
                  <a:schemeClr val="tx1"/>
                </a:solidFill>
                <a:latin typeface="Arial" charset="0"/>
                <a:ea typeface="ＭＳ Ｐゴシック" charset="0"/>
              </a:defRPr>
            </a:lvl5pPr>
            <a:lvl6pPr marL="2378560" indent="-216233" defTabSz="914485" eaLnBrk="0" fontAlgn="base" hangingPunct="0">
              <a:spcBef>
                <a:spcPct val="30000"/>
              </a:spcBef>
              <a:spcAft>
                <a:spcPct val="0"/>
              </a:spcAft>
              <a:defRPr sz="1100">
                <a:solidFill>
                  <a:schemeClr val="tx1"/>
                </a:solidFill>
                <a:latin typeface="Arial" charset="0"/>
                <a:ea typeface="ＭＳ Ｐゴシック" charset="0"/>
              </a:defRPr>
            </a:lvl6pPr>
            <a:lvl7pPr marL="2811026" indent="-216233" defTabSz="914485" eaLnBrk="0" fontAlgn="base" hangingPunct="0">
              <a:spcBef>
                <a:spcPct val="30000"/>
              </a:spcBef>
              <a:spcAft>
                <a:spcPct val="0"/>
              </a:spcAft>
              <a:defRPr sz="1100">
                <a:solidFill>
                  <a:schemeClr val="tx1"/>
                </a:solidFill>
                <a:latin typeface="Arial" charset="0"/>
                <a:ea typeface="ＭＳ Ｐゴシック" charset="0"/>
              </a:defRPr>
            </a:lvl7pPr>
            <a:lvl8pPr marL="3243491" indent="-216233" defTabSz="914485" eaLnBrk="0" fontAlgn="base" hangingPunct="0">
              <a:spcBef>
                <a:spcPct val="30000"/>
              </a:spcBef>
              <a:spcAft>
                <a:spcPct val="0"/>
              </a:spcAft>
              <a:defRPr sz="1100">
                <a:solidFill>
                  <a:schemeClr val="tx1"/>
                </a:solidFill>
                <a:latin typeface="Arial" charset="0"/>
                <a:ea typeface="ＭＳ Ｐゴシック" charset="0"/>
              </a:defRPr>
            </a:lvl8pPr>
            <a:lvl9pPr marL="3675957" indent="-216233" defTabSz="914485" eaLnBrk="0" fontAlgn="base" hangingPunct="0">
              <a:spcBef>
                <a:spcPct val="30000"/>
              </a:spcBef>
              <a:spcAft>
                <a:spcPct val="0"/>
              </a:spcAft>
              <a:defRPr sz="1100">
                <a:solidFill>
                  <a:schemeClr val="tx1"/>
                </a:solidFill>
                <a:latin typeface="Arial" charset="0"/>
                <a:ea typeface="ＭＳ Ｐゴシック" charset="0"/>
              </a:defRPr>
            </a:lvl9pPr>
          </a:lstStyle>
          <a:p>
            <a:fld id="{300E45D8-705D-C741-81C7-DAA051FDAC4A}" type="slidenum">
              <a:rPr lang="en-US" sz="1200">
                <a:latin typeface="Calibri" charset="0"/>
              </a:rPr>
              <a:pPr/>
              <a:t>60</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All the perturbations can be implemented as thermodynamic cycles</a:t>
            </a:r>
            <a:br>
              <a:rPr lang="it-IT" baseline="0" dirty="0" smtClean="0"/>
            </a:br>
            <a:r>
              <a:rPr lang="it-IT" baseline="0" dirty="0" smtClean="0"/>
              <a:t>in this case we can imagine to transform molecule a into molecule b and obatining the free energy of binding – the relative f.binding between A and B to know which is the most likely bindier</a:t>
            </a:r>
          </a:p>
          <a:p>
            <a:r>
              <a:rPr lang="it-IT" baseline="0" dirty="0" smtClean="0"/>
              <a:t>So far so good but</a:t>
            </a:r>
            <a:endParaRPr lang="en-GB"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7</a:t>
            </a:fld>
            <a:endParaRPr lang="en-GB"/>
          </a:p>
        </p:txBody>
      </p:sp>
    </p:spTree>
    <p:extLst>
      <p:ext uri="{BB962C8B-B14F-4D97-AF65-F5344CB8AC3E}">
        <p14:creationId xmlns:p14="http://schemas.microsoft.com/office/powerpoint/2010/main" val="428217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All the perturbations can be implemented as thermodynamic cycles</a:t>
            </a:r>
            <a:br>
              <a:rPr lang="it-IT" baseline="0" dirty="0" smtClean="0"/>
            </a:br>
            <a:r>
              <a:rPr lang="it-IT" baseline="0" dirty="0" smtClean="0"/>
              <a:t>in this case we can imagine to transform molecule a into molecule b and obatining the free energy of binding – the relative f.binding between A and B to know which is the most likely bindier</a:t>
            </a:r>
          </a:p>
          <a:p>
            <a:r>
              <a:rPr lang="it-IT" baseline="0" dirty="0" smtClean="0"/>
              <a:t>So far so good but</a:t>
            </a:r>
            <a:endParaRPr lang="en-GB"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8</a:t>
            </a:fld>
            <a:endParaRPr lang="en-GB"/>
          </a:p>
        </p:txBody>
      </p:sp>
    </p:spTree>
    <p:extLst>
      <p:ext uri="{BB962C8B-B14F-4D97-AF65-F5344CB8AC3E}">
        <p14:creationId xmlns:p14="http://schemas.microsoft.com/office/powerpoint/2010/main" val="428217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All the perturbations can be implemented as thermodynamic cycles</a:t>
            </a:r>
            <a:br>
              <a:rPr lang="it-IT" baseline="0" dirty="0" smtClean="0"/>
            </a:br>
            <a:r>
              <a:rPr lang="it-IT" baseline="0" dirty="0" smtClean="0"/>
              <a:t>in this case we can imagine to transform molecule a into molecule b and obatining the free energy of binding – the relative f.binding between A and B to know which is the most likely bindier</a:t>
            </a:r>
          </a:p>
          <a:p>
            <a:r>
              <a:rPr lang="it-IT" baseline="0" dirty="0" smtClean="0"/>
              <a:t>So far so good but</a:t>
            </a:r>
            <a:endParaRPr lang="en-GB" baseline="0" dirty="0" smtClean="0"/>
          </a:p>
        </p:txBody>
      </p:sp>
      <p:sp>
        <p:nvSpPr>
          <p:cNvPr id="4" name="Slide Number Placeholder 3"/>
          <p:cNvSpPr>
            <a:spLocks noGrp="1"/>
          </p:cNvSpPr>
          <p:nvPr>
            <p:ph type="sldNum" sz="quarter" idx="10"/>
          </p:nvPr>
        </p:nvSpPr>
        <p:spPr/>
        <p:txBody>
          <a:bodyPr/>
          <a:lstStyle/>
          <a:p>
            <a:fld id="{BE8B4E8D-D854-4853-8106-B7ECB1A12D08}" type="slidenum">
              <a:rPr lang="en-GB" smtClean="0"/>
              <a:t>9</a:t>
            </a:fld>
            <a:endParaRPr lang="en-GB"/>
          </a:p>
        </p:txBody>
      </p:sp>
    </p:spTree>
    <p:extLst>
      <p:ext uri="{BB962C8B-B14F-4D97-AF65-F5344CB8AC3E}">
        <p14:creationId xmlns:p14="http://schemas.microsoft.com/office/powerpoint/2010/main" val="428217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FCF089-880D-495C-8C4F-E9E1282CD1D9}"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110547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FCF089-880D-495C-8C4F-E9E1282CD1D9}"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338957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FCF089-880D-495C-8C4F-E9E1282CD1D9}"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289094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FCF089-880D-495C-8C4F-E9E1282CD1D9}"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302356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CF089-880D-495C-8C4F-E9E1282CD1D9}"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426078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FCF089-880D-495C-8C4F-E9E1282CD1D9}"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36194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FCF089-880D-495C-8C4F-E9E1282CD1D9}" type="datetimeFigureOut">
              <a:rPr lang="en-GB" smtClean="0"/>
              <a:t>25/06/2018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328486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FCF089-880D-495C-8C4F-E9E1282CD1D9}" type="datetimeFigureOut">
              <a:rPr lang="en-GB" smtClean="0"/>
              <a:t>25/06/2018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140687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CF089-880D-495C-8C4F-E9E1282CD1D9}" type="datetimeFigureOut">
              <a:rPr lang="en-GB" smtClean="0"/>
              <a:t>25/06/2018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127985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CF089-880D-495C-8C4F-E9E1282CD1D9}"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200263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CF089-880D-495C-8C4F-E9E1282CD1D9}"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198D67-7951-4E06-BECF-13A8F6869328}" type="slidenum">
              <a:rPr lang="en-GB" smtClean="0"/>
              <a:t>‹#›</a:t>
            </a:fld>
            <a:endParaRPr lang="en-GB"/>
          </a:p>
        </p:txBody>
      </p:sp>
    </p:spTree>
    <p:extLst>
      <p:ext uri="{BB962C8B-B14F-4D97-AF65-F5344CB8AC3E}">
        <p14:creationId xmlns:p14="http://schemas.microsoft.com/office/powerpoint/2010/main" val="92133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CF089-880D-495C-8C4F-E9E1282CD1D9}" type="datetimeFigureOut">
              <a:rPr lang="en-GB" smtClean="0"/>
              <a:t>25/06/2018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98D67-7951-4E06-BECF-13A8F6869328}" type="slidenum">
              <a:rPr lang="en-GB" smtClean="0"/>
              <a:t>‹#›</a:t>
            </a:fld>
            <a:endParaRPr lang="en-GB"/>
          </a:p>
        </p:txBody>
      </p:sp>
    </p:spTree>
    <p:extLst>
      <p:ext uri="{BB962C8B-B14F-4D97-AF65-F5344CB8AC3E}">
        <p14:creationId xmlns:p14="http://schemas.microsoft.com/office/powerpoint/2010/main" val="61553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11" Type="http://schemas.openxmlformats.org/officeDocument/2006/relationships/image" Target="../media/image180.png"/><Relationship Id="rId5" Type="http://schemas.openxmlformats.org/officeDocument/2006/relationships/image" Target="../media/image170.png"/><Relationship Id="rId10" Type="http://schemas.openxmlformats.org/officeDocument/2006/relationships/image" Target="../media/image10.png"/><Relationship Id="rId4" Type="http://schemas.openxmlformats.org/officeDocument/2006/relationships/image" Target="../media/image160.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jpeg"/><Relationship Id="rId7"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emf"/><Relationship Id="rId5" Type="http://schemas.openxmlformats.org/officeDocument/2006/relationships/image" Target="../media/image25.png"/><Relationship Id="rId10" Type="http://schemas.openxmlformats.org/officeDocument/2006/relationships/image" Target="../media/image33.emf"/><Relationship Id="rId4" Type="http://schemas.openxmlformats.org/officeDocument/2006/relationships/image" Target="../media/image28.png"/><Relationship Id="rId9" Type="http://schemas.openxmlformats.org/officeDocument/2006/relationships/image" Target="../media/image32.emf"/></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2.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4.png"/><Relationship Id="rId7" Type="http://schemas.openxmlformats.org/officeDocument/2006/relationships/image" Target="../media/image46.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jpeg"/><Relationship Id="rId9" Type="http://schemas.openxmlformats.org/officeDocument/2006/relationships/image" Target="../media/image42.emf"/></Relationships>
</file>

<file path=ppt/slides/_rels/slide23.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48.png"/><Relationship Id="rId7"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4.emf"/><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9.pn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1.jpeg"/><Relationship Id="rId7"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0.png"/><Relationship Id="rId9"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3.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380.png"/><Relationship Id="rId3" Type="http://schemas.openxmlformats.org/officeDocument/2006/relationships/image" Target="../media/image67.png"/><Relationship Id="rId7" Type="http://schemas.openxmlformats.org/officeDocument/2006/relationships/image" Target="../media/image72.png"/><Relationship Id="rId12" Type="http://schemas.openxmlformats.org/officeDocument/2006/relationships/image" Target="../media/image370.png"/><Relationship Id="rId2" Type="http://schemas.openxmlformats.org/officeDocument/2006/relationships/notesSlide" Target="../notesSlides/notesSlide33.xml"/><Relationship Id="rId16"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360.png"/><Relationship Id="rId5" Type="http://schemas.openxmlformats.org/officeDocument/2006/relationships/image" Target="../media/image68.png"/><Relationship Id="rId15" Type="http://schemas.openxmlformats.org/officeDocument/2006/relationships/image" Target="../media/image400.png"/><Relationship Id="rId10" Type="http://schemas.openxmlformats.org/officeDocument/2006/relationships/image" Target="../media/image71.png"/><Relationship Id="rId4" Type="http://schemas.openxmlformats.org/officeDocument/2006/relationships/image" Target="../media/image350.png"/><Relationship Id="rId9" Type="http://schemas.openxmlformats.org/officeDocument/2006/relationships/image" Target="../media/image34.png"/><Relationship Id="rId14" Type="http://schemas.openxmlformats.org/officeDocument/2006/relationships/image" Target="../media/image390.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0.png"/><Relationship Id="rId7"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500.png"/><Relationship Id="rId4" Type="http://schemas.openxmlformats.org/officeDocument/2006/relationships/image" Target="../media/image77.png"/><Relationship Id="rId9" Type="http://schemas.openxmlformats.org/officeDocument/2006/relationships/image" Target="../media/image490.pn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3.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5.png"/><Relationship Id="rId7"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70.png"/><Relationship Id="rId5" Type="http://schemas.openxmlformats.org/officeDocument/2006/relationships/image" Target="../media/image72.png"/><Relationship Id="rId10" Type="http://schemas.openxmlformats.org/officeDocument/2006/relationships/image" Target="../media/image90.png"/><Relationship Id="rId4" Type="http://schemas.openxmlformats.org/officeDocument/2006/relationships/image" Target="../media/image69.png"/><Relationship Id="rId9"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88.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88.gif"/><Relationship Id="rId7" Type="http://schemas.openxmlformats.org/officeDocument/2006/relationships/image" Target="../media/image91.gi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0.gif"/><Relationship Id="rId11" Type="http://schemas.openxmlformats.org/officeDocument/2006/relationships/image" Target="../media/image106.png"/><Relationship Id="rId5" Type="http://schemas.openxmlformats.org/officeDocument/2006/relationships/image" Target="../media/image89.gif"/><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5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98.png"/><Relationship Id="rId7"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5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pn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2433"/>
            <a:ext cx="7774632" cy="2162671"/>
          </a:xfrm>
        </p:spPr>
        <p:txBody>
          <a:bodyPr>
            <a:normAutofit/>
          </a:bodyPr>
          <a:lstStyle/>
          <a:p>
            <a:r>
              <a:rPr lang="en-GB" b="1" dirty="0" smtClean="0"/>
              <a:t>Challenges in alchemical free energy calculations</a:t>
            </a:r>
            <a:endParaRPr lang="en-GB" b="1" dirty="0"/>
          </a:p>
        </p:txBody>
      </p:sp>
      <p:sp>
        <p:nvSpPr>
          <p:cNvPr id="3" name="Subtitle 2"/>
          <p:cNvSpPr>
            <a:spLocks noGrp="1"/>
          </p:cNvSpPr>
          <p:nvPr>
            <p:ph type="subTitle" idx="1"/>
          </p:nvPr>
        </p:nvSpPr>
        <p:spPr>
          <a:xfrm>
            <a:off x="1043608" y="4509120"/>
            <a:ext cx="6944816" cy="2348880"/>
          </a:xfrm>
        </p:spPr>
        <p:txBody>
          <a:bodyPr>
            <a:normAutofit lnSpcReduction="10000"/>
          </a:bodyPr>
          <a:lstStyle/>
          <a:p>
            <a:r>
              <a:rPr lang="en-GB" sz="3600" b="1" dirty="0" smtClean="0">
                <a:solidFill>
                  <a:srgbClr val="002060"/>
                </a:solidFill>
              </a:rPr>
              <a:t>Stefano </a:t>
            </a:r>
            <a:r>
              <a:rPr lang="en-GB" sz="3600" b="1" dirty="0" err="1" smtClean="0">
                <a:solidFill>
                  <a:srgbClr val="002060"/>
                </a:solidFill>
              </a:rPr>
              <a:t>Bosisio</a:t>
            </a:r>
            <a:endParaRPr lang="en-GB" sz="3600" b="1" dirty="0" smtClean="0">
              <a:solidFill>
                <a:srgbClr val="002060"/>
              </a:solidFill>
            </a:endParaRPr>
          </a:p>
          <a:p>
            <a:r>
              <a:rPr lang="en-GB" dirty="0" smtClean="0">
                <a:solidFill>
                  <a:srgbClr val="002060"/>
                </a:solidFill>
              </a:rPr>
              <a:t>Julien Michel Group</a:t>
            </a:r>
          </a:p>
          <a:p>
            <a:r>
              <a:rPr lang="en-GB" dirty="0" smtClean="0">
                <a:solidFill>
                  <a:srgbClr val="002060"/>
                </a:solidFill>
              </a:rPr>
              <a:t>  15/06/2018</a:t>
            </a:r>
          </a:p>
          <a:p>
            <a:r>
              <a:rPr lang="en-GB" dirty="0" err="1" smtClean="0">
                <a:solidFill>
                  <a:srgbClr val="002060"/>
                </a:solidFill>
              </a:rPr>
              <a:t>ScotCHEM</a:t>
            </a:r>
            <a:r>
              <a:rPr lang="en-GB" dirty="0" smtClean="0">
                <a:solidFill>
                  <a:srgbClr val="002060"/>
                </a:solidFill>
              </a:rPr>
              <a:t> 2018 Symposium</a:t>
            </a:r>
            <a:endParaRPr lang="en-GB" dirty="0">
              <a:solidFill>
                <a:srgbClr val="002060"/>
              </a:solidFill>
            </a:endParaRPr>
          </a:p>
        </p:txBody>
      </p:sp>
      <p:pic>
        <p:nvPicPr>
          <p:cNvPr id="4" name="Picture 2" descr="http://www.chem.ed.ac.uk/sites/default/files/styles/event_large/public/events/crest-2-colour_2.png?itok=69Odc2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71400"/>
            <a:ext cx="201622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9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descr="Z:\Presentations\YMF\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427701" y="1575621"/>
            <a:ext cx="2459271" cy="789422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rot="16200000">
            <a:off x="3431227" y="1545439"/>
            <a:ext cx="2527074" cy="8022390"/>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p:cNvSpPr/>
          <p:nvPr/>
        </p:nvSpPr>
        <p:spPr>
          <a:xfrm>
            <a:off x="6698724" y="652960"/>
            <a:ext cx="1745265" cy="134606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3444513" y="620688"/>
            <a:ext cx="1745265" cy="137834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p:cNvCxnSpPr/>
          <p:nvPr/>
        </p:nvCxnSpPr>
        <p:spPr>
          <a:xfrm>
            <a:off x="5472292" y="1260188"/>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p:cNvSpPr/>
              <p:nvPr/>
            </p:nvSpPr>
            <p:spPr>
              <a:xfrm>
                <a:off x="5478706" y="704640"/>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𝑨</m:t>
                          </m:r>
                        </m:sub>
                      </m:sSub>
                    </m:oMath>
                  </m:oMathPara>
                </a14:m>
                <a:endParaRPr lang="en-GB" sz="2400" b="1" dirty="0">
                  <a:solidFill>
                    <a:srgbClr val="FF0000"/>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5478706" y="704640"/>
                <a:ext cx="851268" cy="467857"/>
              </a:xfrm>
              <a:prstGeom prst="rect">
                <a:avLst/>
              </a:prstGeom>
              <a:blipFill rotWithShape="1">
                <a:blip r:embed="rId4"/>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4470" y="2575044"/>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𝑩</m:t>
                          </m:r>
                        </m:sub>
                      </m:sSub>
                    </m:oMath>
                  </m:oMathPara>
                </a14:m>
                <a:endParaRPr lang="en-GB" sz="2400" b="1" dirty="0">
                  <a:solidFill>
                    <a:srgbClr val="FF0000"/>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4470" y="2575044"/>
                <a:ext cx="851268" cy="467857"/>
              </a:xfrm>
              <a:prstGeom prst="rect">
                <a:avLst/>
              </a:prstGeom>
              <a:blipFill rotWithShape="1">
                <a:blip r:embed="rId5"/>
                <a:stretch>
                  <a:fillRect/>
                </a:stretch>
              </a:blipFill>
            </p:spPr>
            <p:txBody>
              <a:bodyPr/>
              <a:lstStyle/>
              <a:p>
                <a:r>
                  <a:rPr lang="en-GB">
                    <a:noFill/>
                  </a:rPr>
                  <a:t> </a:t>
                </a:r>
              </a:p>
            </p:txBody>
          </p:sp>
        </mc:Fallback>
      </mc:AlternateContent>
      <p:cxnSp>
        <p:nvCxnSpPr>
          <p:cNvPr id="51" name="Straight Arrow Connector 50"/>
          <p:cNvCxnSpPr/>
          <p:nvPr/>
        </p:nvCxnSpPr>
        <p:spPr>
          <a:xfrm>
            <a:off x="5486478" y="3114909"/>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4657304" y="3785649"/>
                <a:ext cx="3001847" cy="507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it-IT" sz="2500" smtClean="0">
                          <a:solidFill>
                            <a:schemeClr val="tx1"/>
                          </a:solidFill>
                          <a:latin typeface="Cambria Math"/>
                        </a:rPr>
                        <m:t>Δ</m:t>
                      </m:r>
                      <m:sSub>
                        <m:sSubPr>
                          <m:ctrlPr>
                            <a:rPr lang="it-IT" sz="2500" i="1" smtClean="0">
                              <a:solidFill>
                                <a:schemeClr val="tx1"/>
                              </a:solidFill>
                              <a:latin typeface="Cambria Math" panose="02040503050406030204" pitchFamily="18" charset="0"/>
                            </a:rPr>
                          </m:ctrlPr>
                        </m:sSubPr>
                        <m:e>
                          <m:r>
                            <a:rPr lang="it-IT" sz="2500" i="1">
                              <a:solidFill>
                                <a:schemeClr val="tx1"/>
                              </a:solidFill>
                              <a:latin typeface="Cambria Math"/>
                            </a:rPr>
                            <m:t>𝐺</m:t>
                          </m:r>
                        </m:e>
                        <m:sub>
                          <m:r>
                            <a:rPr lang="en-GB" sz="2500" b="0" i="1" smtClean="0">
                              <a:solidFill>
                                <a:schemeClr val="tx1"/>
                              </a:solidFill>
                              <a:latin typeface="Cambria Math"/>
                            </a:rPr>
                            <m:t>h𝑦𝑑</m:t>
                          </m:r>
                        </m:sub>
                      </m:sSub>
                      <m:r>
                        <a:rPr lang="it-IT" sz="2500" b="0" i="1" smtClean="0">
                          <a:solidFill>
                            <a:schemeClr val="tx1"/>
                          </a:solidFill>
                          <a:latin typeface="Cambria Math"/>
                        </a:rPr>
                        <m:t>=</m:t>
                      </m:r>
                      <m:r>
                        <m:rPr>
                          <m:sty m:val="p"/>
                        </m:rPr>
                        <a:rPr lang="it-IT" sz="2500" b="0" i="0" smtClean="0">
                          <a:solidFill>
                            <a:srgbClr val="002060"/>
                          </a:solidFill>
                          <a:latin typeface="Cambria Math"/>
                        </a:rPr>
                        <m:t>Δ</m:t>
                      </m:r>
                      <m:sSub>
                        <m:sSubPr>
                          <m:ctrlPr>
                            <a:rPr lang="it-IT" sz="2500" b="0" i="1" smtClean="0">
                              <a:solidFill>
                                <a:srgbClr val="002060"/>
                              </a:solidFill>
                              <a:latin typeface="Cambria Math" panose="02040503050406030204" pitchFamily="18" charset="0"/>
                            </a:rPr>
                          </m:ctrlPr>
                        </m:sSubPr>
                        <m:e>
                          <m:r>
                            <a:rPr lang="it-IT" sz="2500" b="0" i="1" smtClean="0">
                              <a:solidFill>
                                <a:srgbClr val="002060"/>
                              </a:solidFill>
                              <a:latin typeface="Cambria Math"/>
                            </a:rPr>
                            <m:t>𝐺</m:t>
                          </m:r>
                        </m:e>
                        <m:sub>
                          <m:r>
                            <a:rPr lang="en-GB" sz="2500" b="0" i="1" smtClean="0">
                              <a:solidFill>
                                <a:srgbClr val="002060"/>
                              </a:solidFill>
                              <a:latin typeface="Cambria Math"/>
                            </a:rPr>
                            <m:t>𝐵</m:t>
                          </m:r>
                        </m:sub>
                      </m:sSub>
                      <m:r>
                        <a:rPr lang="en-GB" sz="2500" b="0" i="1" smtClean="0">
                          <a:solidFill>
                            <a:srgbClr val="002060"/>
                          </a:solidFill>
                          <a:latin typeface="Cambria Math"/>
                        </a:rPr>
                        <m:t>−</m:t>
                      </m:r>
                      <m:r>
                        <m:rPr>
                          <m:sty m:val="p"/>
                        </m:rPr>
                        <a:rPr lang="it-IT" sz="2500">
                          <a:solidFill>
                            <a:srgbClr val="002060"/>
                          </a:solidFill>
                          <a:latin typeface="Cambria Math"/>
                        </a:rPr>
                        <m:t>Δ</m:t>
                      </m:r>
                      <m:sSub>
                        <m:sSubPr>
                          <m:ctrlPr>
                            <a:rPr lang="it-IT" sz="2500" i="1">
                              <a:solidFill>
                                <a:srgbClr val="002060"/>
                              </a:solidFill>
                              <a:latin typeface="Cambria Math" panose="02040503050406030204" pitchFamily="18" charset="0"/>
                            </a:rPr>
                          </m:ctrlPr>
                        </m:sSubPr>
                        <m:e>
                          <m:r>
                            <a:rPr lang="it-IT" sz="2500" i="1">
                              <a:solidFill>
                                <a:srgbClr val="002060"/>
                              </a:solidFill>
                              <a:latin typeface="Cambria Math"/>
                            </a:rPr>
                            <m:t>𝐺</m:t>
                          </m:r>
                        </m:e>
                        <m:sub>
                          <m:r>
                            <a:rPr lang="en-GB" sz="2500" b="0" i="1" smtClean="0">
                              <a:solidFill>
                                <a:srgbClr val="002060"/>
                              </a:solidFill>
                              <a:latin typeface="Cambria Math"/>
                            </a:rPr>
                            <m:t>𝐴</m:t>
                          </m:r>
                        </m:sub>
                      </m:sSub>
                    </m:oMath>
                  </m:oMathPara>
                </a14:m>
                <a:endParaRPr lang="en-GB" sz="2500" i="1" dirty="0">
                  <a:solidFill>
                    <a:srgbClr val="00206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657304" y="3785649"/>
                <a:ext cx="3001847" cy="507447"/>
              </a:xfrm>
              <a:prstGeom prst="rect">
                <a:avLst/>
              </a:prstGeom>
              <a:blipFill rotWithShape="1">
                <a:blip r:embed="rId6"/>
                <a:stretch>
                  <a:fillRect b="-9639"/>
                </a:stretch>
              </a:blipFill>
            </p:spPr>
            <p:txBody>
              <a:bodyPr/>
              <a:lstStyle/>
              <a:p>
                <a:r>
                  <a:rPr lang="en-GB">
                    <a:noFill/>
                  </a:rPr>
                  <a:t> </a:t>
                </a:r>
              </a:p>
            </p:txBody>
          </p:sp>
        </mc:Fallback>
      </mc:AlternateContent>
      <p:pic>
        <p:nvPicPr>
          <p:cNvPr id="19" name="Picture 5" descr="Z:\Presentations\JBconference\methanol_metha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7534" y="764704"/>
            <a:ext cx="1650530" cy="12920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Z:\Presentations\JBconference\methanol_metha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9902" y="790956"/>
            <a:ext cx="1650530" cy="129202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474807" y="2348880"/>
            <a:ext cx="1745265" cy="142821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7" descr="Z:\Presentations\JBconference\metha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0550" y="2492896"/>
            <a:ext cx="1535506" cy="113906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715167" y="2348880"/>
            <a:ext cx="1745265" cy="143002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7" descr="Z:\Presentations\JBconference\metha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2420888"/>
            <a:ext cx="1535506" cy="11390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Z:\Presentations\JBconference\Mobley_relativ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349" y="1190844"/>
            <a:ext cx="2740467" cy="303024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5456" y="662250"/>
            <a:ext cx="3344416" cy="47705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Relative free energy:</a:t>
            </a:r>
            <a:endParaRPr lang="en-GB" sz="2500" dirty="0">
              <a:solidFill>
                <a:srgbClr val="002060"/>
              </a:solidFill>
              <a:latin typeface="Arial" panose="020B0604020202020204" pitchFamily="34" charset="0"/>
              <a:cs typeface="Arial" panose="020B0604020202020204" pitchFamily="34" charset="0"/>
            </a:endParaRPr>
          </a:p>
        </p:txBody>
      </p:sp>
      <p:sp>
        <p:nvSpPr>
          <p:cNvPr id="29" name="TextBox 28"/>
          <p:cNvSpPr txBox="1"/>
          <p:nvPr/>
        </p:nvSpPr>
        <p:spPr>
          <a:xfrm>
            <a:off x="-36512" y="15007"/>
            <a:ext cx="9283311"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Alchemical free energy calculations and thermodynamic cycle</a:t>
            </a:r>
            <a:endParaRPr lang="en-GB" sz="2400" b="1" dirty="0">
              <a:latin typeface="Arial" panose="020B0604020202020204" pitchFamily="34" charset="0"/>
              <a:cs typeface="Arial" panose="020B0604020202020204" pitchFamily="34" charset="0"/>
            </a:endParaRPr>
          </a:p>
        </p:txBody>
      </p:sp>
      <p:sp>
        <p:nvSpPr>
          <p:cNvPr id="32" name="TextBox 31"/>
          <p:cNvSpPr txBox="1"/>
          <p:nvPr/>
        </p:nvSpPr>
        <p:spPr>
          <a:xfrm>
            <a:off x="1619672" y="6480338"/>
            <a:ext cx="6229590" cy="477054"/>
          </a:xfrm>
          <a:prstGeom prst="rect">
            <a:avLst/>
          </a:prstGeom>
          <a:noFill/>
        </p:spPr>
        <p:txBody>
          <a:bodyPr wrap="none" rtlCol="0">
            <a:spAutoFit/>
          </a:bodyPr>
          <a:lstStyle/>
          <a:p>
            <a:r>
              <a:rPr lang="en-GB" sz="2500" dirty="0" smtClean="0"/>
              <a:t>0.0       	   0.2          0.4          0.6          0.8          1.0</a:t>
            </a:r>
            <a:endParaRPr lang="en-GB" sz="2500" dirty="0"/>
          </a:p>
        </p:txBody>
      </p:sp>
      <p:sp>
        <p:nvSpPr>
          <p:cNvPr id="34" name="TextBox 33"/>
          <p:cNvSpPr txBox="1"/>
          <p:nvPr/>
        </p:nvSpPr>
        <p:spPr>
          <a:xfrm flipH="1">
            <a:off x="1046225" y="6164867"/>
            <a:ext cx="357422" cy="630942"/>
          </a:xfrm>
          <a:prstGeom prst="rect">
            <a:avLst/>
          </a:prstGeom>
          <a:noFill/>
        </p:spPr>
        <p:txBody>
          <a:bodyPr wrap="square" rtlCol="0">
            <a:spAutoFit/>
          </a:bodyPr>
          <a:lstStyle/>
          <a:p>
            <a:r>
              <a:rPr lang="it-IT" sz="3500" b="1" dirty="0" smtClean="0">
                <a:latin typeface="Symbol" panose="05050102010706020507" pitchFamily="18" charset="2"/>
              </a:rPr>
              <a:t>l</a:t>
            </a:r>
            <a:endParaRPr lang="en-GB" sz="3500" b="1" dirty="0">
              <a:latin typeface="Symbol" panose="05050102010706020507" pitchFamily="18" charset="2"/>
            </a:endParaRPr>
          </a:p>
        </p:txBody>
      </p:sp>
      <p:cxnSp>
        <p:nvCxnSpPr>
          <p:cNvPr id="36" name="Straight Arrow Connector 35"/>
          <p:cNvCxnSpPr/>
          <p:nvPr/>
        </p:nvCxnSpPr>
        <p:spPr>
          <a:xfrm>
            <a:off x="3221850" y="5368845"/>
            <a:ext cx="630070" cy="4371"/>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74178" y="5316425"/>
            <a:ext cx="630070" cy="4371"/>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629683" y="6480338"/>
            <a:ext cx="6110669" cy="0"/>
          </a:xfrm>
          <a:prstGeom prst="straightConnector1">
            <a:avLst/>
          </a:prstGeom>
          <a:ln w="53975">
            <a:solidFill>
              <a:schemeClr val="tx1"/>
            </a:solidFill>
            <a:tailEnd type="arrow"/>
          </a:ln>
        </p:spPr>
        <p:style>
          <a:lnRef idx="3">
            <a:schemeClr val="accent1"/>
          </a:lnRef>
          <a:fillRef idx="0">
            <a:schemeClr val="accent1"/>
          </a:fillRef>
          <a:effectRef idx="2">
            <a:schemeClr val="accent1"/>
          </a:effectRef>
          <a:fontRef idx="minor">
            <a:schemeClr val="tx1"/>
          </a:fontRef>
        </p:style>
      </p:cxnSp>
      <p:pic>
        <p:nvPicPr>
          <p:cNvPr id="41" name="Picture 5" descr="Z:\Presentations\JBconference\methanol_methan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453" y="4369224"/>
            <a:ext cx="2662403" cy="20841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Z:\Presentations\JBconference\methane_methano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2709" y="4464873"/>
            <a:ext cx="2583467" cy="191645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Z:\Presentations\JBconference\methan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4480838"/>
            <a:ext cx="2507082" cy="1859791"/>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a:off x="4347439" y="1924546"/>
            <a:ext cx="0" cy="568350"/>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571356" y="1866585"/>
            <a:ext cx="0" cy="568350"/>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2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1500"/>
                                        <p:tgtEl>
                                          <p:spTgt spid="31"/>
                                        </p:tgtEl>
                                      </p:cBhvr>
                                    </p:animEffect>
                                  </p:childTnLst>
                                </p:cTn>
                              </p:par>
                              <p:par>
                                <p:cTn id="11" presetID="22" presetClass="entr" presetSubtype="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3563888" y="3789040"/>
                <a:ext cx="4775923" cy="507447"/>
              </a:xfrm>
              <a:prstGeom prst="rect">
                <a:avLst/>
              </a:prstGeom>
              <a:noFill/>
            </p:spPr>
            <p:txBody>
              <a:bodyPr wrap="none" rtlCol="0">
                <a:spAutoFit/>
              </a:bodyPr>
              <a:lstStyle/>
              <a:p>
                <a14:m>
                  <m:oMath xmlns:m="http://schemas.openxmlformats.org/officeDocument/2006/math">
                    <m:r>
                      <m:rPr>
                        <m:sty m:val="p"/>
                      </m:rPr>
                      <a:rPr lang="it-IT" sz="2500" smtClean="0">
                        <a:solidFill>
                          <a:schemeClr val="tx1"/>
                        </a:solidFill>
                        <a:latin typeface="Cambria Math"/>
                      </a:rPr>
                      <m:t>Δ</m:t>
                    </m:r>
                    <m:sSub>
                      <m:sSubPr>
                        <m:ctrlPr>
                          <a:rPr lang="it-IT" sz="2500" i="1" smtClean="0">
                            <a:solidFill>
                              <a:schemeClr val="tx1"/>
                            </a:solidFill>
                            <a:latin typeface="Cambria Math" panose="02040503050406030204" pitchFamily="18" charset="0"/>
                          </a:rPr>
                        </m:ctrlPr>
                      </m:sSubPr>
                      <m:e>
                        <m:r>
                          <a:rPr lang="it-IT" sz="2500" i="1">
                            <a:solidFill>
                              <a:schemeClr val="tx1"/>
                            </a:solidFill>
                            <a:latin typeface="Cambria Math"/>
                          </a:rPr>
                          <m:t>𝐺</m:t>
                        </m:r>
                      </m:e>
                      <m:sub>
                        <m:r>
                          <a:rPr lang="en-GB" sz="2500" b="0" i="1" smtClean="0">
                            <a:solidFill>
                              <a:schemeClr val="tx1"/>
                            </a:solidFill>
                            <a:latin typeface="Cambria Math"/>
                          </a:rPr>
                          <m:t>h𝑦𝑑</m:t>
                        </m:r>
                      </m:sub>
                    </m:sSub>
                    <m:r>
                      <a:rPr lang="it-IT" sz="2500" b="0" i="1" smtClean="0">
                        <a:solidFill>
                          <a:schemeClr val="tx1"/>
                        </a:solidFill>
                        <a:latin typeface="Cambria Math"/>
                      </a:rPr>
                      <m:t>=</m:t>
                    </m:r>
                    <m:r>
                      <m:rPr>
                        <m:sty m:val="p"/>
                      </m:rPr>
                      <a:rPr lang="it-IT" sz="2500" b="0" i="0" smtClean="0">
                        <a:solidFill>
                          <a:srgbClr val="002060"/>
                        </a:solidFill>
                        <a:latin typeface="Cambria Math"/>
                      </a:rPr>
                      <m:t>Δ</m:t>
                    </m:r>
                    <m:sSub>
                      <m:sSubPr>
                        <m:ctrlPr>
                          <a:rPr lang="it-IT" sz="2500" b="0" i="1" smtClean="0">
                            <a:solidFill>
                              <a:srgbClr val="002060"/>
                            </a:solidFill>
                            <a:latin typeface="Cambria Math" panose="02040503050406030204" pitchFamily="18" charset="0"/>
                          </a:rPr>
                        </m:ctrlPr>
                      </m:sSubPr>
                      <m:e>
                        <m:r>
                          <a:rPr lang="it-IT" sz="2500" b="0" i="1" smtClean="0">
                            <a:solidFill>
                              <a:srgbClr val="002060"/>
                            </a:solidFill>
                            <a:latin typeface="Cambria Math"/>
                          </a:rPr>
                          <m:t>𝐺</m:t>
                        </m:r>
                      </m:e>
                      <m:sub>
                        <m:r>
                          <a:rPr lang="en-GB" sz="2500" b="0" i="1" smtClean="0">
                            <a:solidFill>
                              <a:srgbClr val="002060"/>
                            </a:solidFill>
                            <a:latin typeface="Cambria Math"/>
                          </a:rPr>
                          <m:t>𝐵</m:t>
                        </m:r>
                      </m:sub>
                    </m:sSub>
                    <m:r>
                      <a:rPr lang="en-GB" sz="2500" b="0" i="1" smtClean="0">
                        <a:solidFill>
                          <a:srgbClr val="002060"/>
                        </a:solidFill>
                        <a:latin typeface="Cambria Math"/>
                      </a:rPr>
                      <m:t>−</m:t>
                    </m:r>
                    <m:r>
                      <m:rPr>
                        <m:sty m:val="p"/>
                      </m:rPr>
                      <a:rPr lang="it-IT" sz="2500">
                        <a:solidFill>
                          <a:srgbClr val="002060"/>
                        </a:solidFill>
                        <a:latin typeface="Cambria Math"/>
                      </a:rPr>
                      <m:t>Δ</m:t>
                    </m:r>
                    <m:sSub>
                      <m:sSubPr>
                        <m:ctrlPr>
                          <a:rPr lang="it-IT" sz="2500" i="1">
                            <a:solidFill>
                              <a:srgbClr val="002060"/>
                            </a:solidFill>
                            <a:latin typeface="Cambria Math" panose="02040503050406030204" pitchFamily="18" charset="0"/>
                          </a:rPr>
                        </m:ctrlPr>
                      </m:sSubPr>
                      <m:e>
                        <m:r>
                          <a:rPr lang="it-IT" sz="2500" i="1">
                            <a:solidFill>
                              <a:srgbClr val="002060"/>
                            </a:solidFill>
                            <a:latin typeface="Cambria Math"/>
                          </a:rPr>
                          <m:t>𝐺</m:t>
                        </m:r>
                      </m:e>
                      <m:sub>
                        <m:r>
                          <a:rPr lang="en-GB" sz="2500" b="0" i="1" smtClean="0">
                            <a:solidFill>
                              <a:srgbClr val="002060"/>
                            </a:solidFill>
                            <a:latin typeface="Cambria Math"/>
                          </a:rPr>
                          <m:t>𝐴</m:t>
                        </m:r>
                      </m:sub>
                    </m:sSub>
                  </m:oMath>
                </a14:m>
                <a:r>
                  <a:rPr lang="it-IT" sz="2500" dirty="0">
                    <a:solidFill>
                      <a:srgbClr val="002060"/>
                    </a:solidFill>
                  </a:rPr>
                  <a:t> </a:t>
                </a:r>
                <a14:m>
                  <m:oMath xmlns:m="http://schemas.openxmlformats.org/officeDocument/2006/math">
                    <m:r>
                      <a:rPr lang="it-IT" sz="2500" i="1">
                        <a:solidFill>
                          <a:srgbClr val="002060"/>
                        </a:solidFill>
                        <a:latin typeface="Cambria Math"/>
                      </a:rPr>
                      <m:t>=</m:t>
                    </m:r>
                    <m:r>
                      <m:rPr>
                        <m:sty m:val="p"/>
                      </m:rPr>
                      <a:rPr lang="it-IT" sz="2500">
                        <a:solidFill>
                          <a:srgbClr val="FF0000"/>
                        </a:solidFill>
                        <a:latin typeface="Cambria Math"/>
                      </a:rPr>
                      <m:t>Δ</m:t>
                    </m:r>
                    <m:sSub>
                      <m:sSubPr>
                        <m:ctrlPr>
                          <a:rPr lang="it-IT" sz="2500" i="1">
                            <a:solidFill>
                              <a:srgbClr val="FF0000"/>
                            </a:solidFill>
                            <a:latin typeface="Cambria Math" panose="02040503050406030204" pitchFamily="18" charset="0"/>
                          </a:rPr>
                        </m:ctrlPr>
                      </m:sSubPr>
                      <m:e>
                        <m:r>
                          <a:rPr lang="it-IT" sz="2500" i="1">
                            <a:solidFill>
                              <a:srgbClr val="FF0000"/>
                            </a:solidFill>
                            <a:latin typeface="Cambria Math"/>
                          </a:rPr>
                          <m:t>𝐺</m:t>
                        </m:r>
                      </m:e>
                      <m:sub>
                        <m:r>
                          <a:rPr lang="en-GB" sz="2500" i="1">
                            <a:solidFill>
                              <a:srgbClr val="FF0000"/>
                            </a:solidFill>
                            <a:latin typeface="Cambria Math"/>
                          </a:rPr>
                          <m:t>2</m:t>
                        </m:r>
                      </m:sub>
                    </m:sSub>
                    <m:r>
                      <a:rPr lang="it-IT" sz="2500" i="1">
                        <a:solidFill>
                          <a:srgbClr val="FF0000"/>
                        </a:solidFill>
                        <a:latin typeface="Cambria Math"/>
                      </a:rPr>
                      <m:t>−</m:t>
                    </m:r>
                    <m:r>
                      <a:rPr lang="it-IT" sz="2500" i="1">
                        <a:solidFill>
                          <a:srgbClr val="FF0000"/>
                        </a:solidFill>
                        <a:latin typeface="Cambria Math"/>
                      </a:rPr>
                      <m:t>𝛥</m:t>
                    </m:r>
                    <m:sSub>
                      <m:sSubPr>
                        <m:ctrlPr>
                          <a:rPr lang="it-IT" sz="2500" i="1">
                            <a:solidFill>
                              <a:srgbClr val="FF0000"/>
                            </a:solidFill>
                            <a:latin typeface="Cambria Math" panose="02040503050406030204" pitchFamily="18" charset="0"/>
                          </a:rPr>
                        </m:ctrlPr>
                      </m:sSubPr>
                      <m:e>
                        <m:r>
                          <a:rPr lang="it-IT" sz="2500" i="1">
                            <a:solidFill>
                              <a:srgbClr val="FF0000"/>
                            </a:solidFill>
                            <a:latin typeface="Cambria Math"/>
                          </a:rPr>
                          <m:t>𝐺</m:t>
                        </m:r>
                      </m:e>
                      <m:sub>
                        <m:r>
                          <a:rPr lang="en-GB" sz="2500" i="1">
                            <a:solidFill>
                              <a:srgbClr val="FF0000"/>
                            </a:solidFill>
                            <a:latin typeface="Cambria Math"/>
                          </a:rPr>
                          <m:t>1</m:t>
                        </m:r>
                      </m:sub>
                    </m:sSub>
                  </m:oMath>
                </a14:m>
                <a:endParaRPr lang="en-GB" sz="2500" i="1" dirty="0">
                  <a:solidFill>
                    <a:srgbClr val="00206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563888" y="3789040"/>
                <a:ext cx="4775923" cy="507447"/>
              </a:xfrm>
              <a:prstGeom prst="rect">
                <a:avLst/>
              </a:prstGeom>
              <a:blipFill rotWithShape="1">
                <a:blip r:embed="rId4"/>
                <a:stretch>
                  <a:fillRect l="-383" b="-96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4355976" y="1916832"/>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rgbClr val="FF0000"/>
                          </a:solidFill>
                          <a:latin typeface="Cambria Math"/>
                        </a:rPr>
                        <m:t>𝚫</m:t>
                      </m:r>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a:rPr>
                            <m:t>𝑮</m:t>
                          </m:r>
                        </m:e>
                        <m:sub>
                          <m:r>
                            <a:rPr lang="en-GB" sz="2400" b="1" i="1" smtClean="0">
                              <a:solidFill>
                                <a:srgbClr val="FF0000"/>
                              </a:solidFill>
                              <a:latin typeface="Cambria Math"/>
                            </a:rPr>
                            <m:t>𝟏</m:t>
                          </m:r>
                        </m:sub>
                      </m:sSub>
                    </m:oMath>
                  </m:oMathPara>
                </a14:m>
                <a:endParaRPr lang="en-GB" sz="2400" b="1" dirty="0">
                  <a:solidFill>
                    <a:srgbClr val="FF0000"/>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4355976" y="1916832"/>
                <a:ext cx="851268" cy="467857"/>
              </a:xfrm>
              <a:prstGeom prst="rect">
                <a:avLst/>
              </a:prstGeom>
              <a:blipFill rotWithShape="1">
                <a:blip r:embed="rId5"/>
                <a:stretch>
                  <a:fillRect/>
                </a:stretch>
              </a:blipFill>
            </p:spPr>
            <p:txBody>
              <a:bodyPr/>
              <a:lstStyle/>
              <a:p>
                <a:r>
                  <a:rPr lang="en-GB">
                    <a:noFill/>
                  </a:rPr>
                  <a:t> </a:t>
                </a:r>
              </a:p>
            </p:txBody>
          </p:sp>
        </mc:Fallback>
      </mc:AlternateContent>
      <p:sp>
        <p:nvSpPr>
          <p:cNvPr id="23" name="Rectangle 22"/>
          <p:cNvSpPr/>
          <p:nvPr/>
        </p:nvSpPr>
        <p:spPr>
          <a:xfrm>
            <a:off x="6698724" y="652960"/>
            <a:ext cx="1745265" cy="134606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444513" y="620688"/>
            <a:ext cx="1745265" cy="137834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a:off x="5472292" y="1260188"/>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5478706" y="704640"/>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𝑨</m:t>
                          </m:r>
                        </m:sub>
                      </m:sSub>
                    </m:oMath>
                  </m:oMathPara>
                </a14:m>
                <a:endParaRPr lang="en-GB" sz="2400" b="1" dirty="0">
                  <a:solidFill>
                    <a:srgbClr val="FF000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5478706" y="704640"/>
                <a:ext cx="851268" cy="467857"/>
              </a:xfrm>
              <a:prstGeom prst="rect">
                <a:avLst/>
              </a:prstGeom>
              <a:blipFill rotWithShape="1">
                <a:blip r:embed="rId7"/>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414470" y="2575044"/>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𝑩</m:t>
                          </m:r>
                        </m:sub>
                      </m:sSub>
                    </m:oMath>
                  </m:oMathPara>
                </a14:m>
                <a:endParaRPr lang="en-GB" sz="2400" b="1" dirty="0">
                  <a:solidFill>
                    <a:srgbClr val="FF0000"/>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5414470" y="2575044"/>
                <a:ext cx="851268" cy="467857"/>
              </a:xfrm>
              <a:prstGeom prst="rect">
                <a:avLst/>
              </a:prstGeom>
              <a:blipFill rotWithShape="1">
                <a:blip r:embed="rId8"/>
                <a:stretch>
                  <a:fillRect/>
                </a:stretch>
              </a:blipFill>
            </p:spPr>
            <p:txBody>
              <a:bodyPr/>
              <a:lstStyle/>
              <a:p>
                <a:r>
                  <a:rPr lang="en-GB">
                    <a:noFill/>
                  </a:rPr>
                  <a:t> </a:t>
                </a:r>
              </a:p>
            </p:txBody>
          </p:sp>
        </mc:Fallback>
      </mc:AlternateContent>
      <p:cxnSp>
        <p:nvCxnSpPr>
          <p:cNvPr id="28" name="Straight Arrow Connector 27"/>
          <p:cNvCxnSpPr/>
          <p:nvPr/>
        </p:nvCxnSpPr>
        <p:spPr>
          <a:xfrm>
            <a:off x="5486478" y="3114909"/>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5" descr="Z:\Presentations\JBconference\methanol_methan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7534" y="764704"/>
            <a:ext cx="1650530" cy="129202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474807" y="2348880"/>
            <a:ext cx="1745265" cy="142821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7" descr="Z:\Presentations\JBconference\methan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40550" y="2492896"/>
            <a:ext cx="1535506" cy="113906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6715167" y="2348880"/>
            <a:ext cx="1745265" cy="143002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7" descr="Z:\Presentations\JBconference\methan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6256" y="2420888"/>
            <a:ext cx="1535506" cy="1139061"/>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Arrow Connector 65"/>
          <p:cNvCxnSpPr/>
          <p:nvPr/>
        </p:nvCxnSpPr>
        <p:spPr>
          <a:xfrm>
            <a:off x="4347439" y="1924546"/>
            <a:ext cx="0" cy="568350"/>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571356" y="1866585"/>
            <a:ext cx="0" cy="568350"/>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ectangle 61"/>
              <p:cNvSpPr/>
              <p:nvPr/>
            </p:nvSpPr>
            <p:spPr>
              <a:xfrm>
                <a:off x="7572274" y="1916832"/>
                <a:ext cx="853459"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rgbClr val="FF0000"/>
                          </a:solidFill>
                          <a:latin typeface="Cambria Math"/>
                        </a:rPr>
                        <m:t>𝚫</m:t>
                      </m:r>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a:rPr>
                            <m:t>𝑮</m:t>
                          </m:r>
                        </m:e>
                        <m:sub>
                          <m:r>
                            <a:rPr lang="en-GB" sz="2400" b="1" i="1" smtClean="0">
                              <a:solidFill>
                                <a:srgbClr val="FF0000"/>
                              </a:solidFill>
                              <a:latin typeface="Cambria Math"/>
                            </a:rPr>
                            <m:t>𝟐</m:t>
                          </m:r>
                        </m:sub>
                      </m:sSub>
                    </m:oMath>
                  </m:oMathPara>
                </a14:m>
                <a:endParaRPr lang="en-GB" sz="2400" b="1" dirty="0">
                  <a:solidFill>
                    <a:srgbClr val="FF0000"/>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7572274" y="1916832"/>
                <a:ext cx="853459" cy="467857"/>
              </a:xfrm>
              <a:prstGeom prst="rect">
                <a:avLst/>
              </a:prstGeom>
              <a:blipFill rotWithShape="1">
                <a:blip r:embed="rId11"/>
                <a:stretch>
                  <a:fillRect/>
                </a:stretch>
              </a:blipFill>
            </p:spPr>
            <p:txBody>
              <a:bodyPr/>
              <a:lstStyle/>
              <a:p>
                <a:r>
                  <a:rPr lang="en-GB">
                    <a:noFill/>
                  </a:rPr>
                  <a:t> </a:t>
                </a:r>
              </a:p>
            </p:txBody>
          </p:sp>
        </mc:Fallback>
      </mc:AlternateContent>
      <p:pic>
        <p:nvPicPr>
          <p:cNvPr id="36" name="Picture 5" descr="Z:\Presentations\JBconference\methanol_methan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9902" y="790956"/>
            <a:ext cx="1650530" cy="12920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Z:\Presentations\JBconference\Mobley_relativ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349" y="1190844"/>
            <a:ext cx="2740467" cy="303024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448" y="662250"/>
            <a:ext cx="3344416" cy="47705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Relative free energy:</a:t>
            </a:r>
            <a:endParaRPr lang="en-GB" sz="2500" dirty="0">
              <a:solidFill>
                <a:srgbClr val="002060"/>
              </a:solidFill>
              <a:latin typeface="Arial" panose="020B0604020202020204" pitchFamily="34" charset="0"/>
              <a:cs typeface="Arial" panose="020B0604020202020204" pitchFamily="34" charset="0"/>
            </a:endParaRPr>
          </a:p>
        </p:txBody>
      </p:sp>
      <p:sp>
        <p:nvSpPr>
          <p:cNvPr id="30" name="TextBox 29"/>
          <p:cNvSpPr txBox="1"/>
          <p:nvPr/>
        </p:nvSpPr>
        <p:spPr>
          <a:xfrm>
            <a:off x="-36512" y="15007"/>
            <a:ext cx="9283311"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Alchemical free energy calculations and thermodynamic cycle</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818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433436" y="44624"/>
            <a:ext cx="652294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The problem of reproducibility in chemistry</a:t>
            </a:r>
            <a:endParaRPr lang="en-GB" sz="2400" b="1" dirty="0">
              <a:latin typeface="Arial" panose="020B0604020202020204" pitchFamily="34" charset="0"/>
              <a:cs typeface="Arial" panose="020B0604020202020204" pitchFamily="34" charset="0"/>
            </a:endParaRPr>
          </a:p>
        </p:txBody>
      </p:sp>
      <p:pic>
        <p:nvPicPr>
          <p:cNvPr id="1026" name="Picture 2" descr="Z:\Presentations\JBconference\Reproducibility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20688"/>
            <a:ext cx="5553075" cy="1924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resentations\JBconference\Reproducibility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536907"/>
            <a:ext cx="925252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Presentations\JBconference\Reproducibility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158" y="3573016"/>
            <a:ext cx="6953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57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15816" y="908720"/>
            <a:ext cx="3507880" cy="108012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1157211" y="44624"/>
            <a:ext cx="6694461"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Reproducibility is a CompChem problem too</a:t>
            </a:r>
            <a:endParaRPr lang="en-GB" sz="2400" b="1" dirty="0">
              <a:latin typeface="Arial" panose="020B0604020202020204" pitchFamily="34" charset="0"/>
              <a:cs typeface="Arial" panose="020B0604020202020204" pitchFamily="34" charset="0"/>
            </a:endParaRPr>
          </a:p>
        </p:txBody>
      </p:sp>
      <p:pic>
        <p:nvPicPr>
          <p:cNvPr id="1026" name="Picture 2" descr="C:\Users\Steboss\Pictures\ordinateu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751510"/>
            <a:ext cx="3324225"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eboss\Pictures\ordinateu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860" y="386104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35497" y="3212976"/>
            <a:ext cx="3024335" cy="792088"/>
          </a:xfrm>
          <a:prstGeom prst="wedgeEllipseCallout">
            <a:avLst>
              <a:gd name="adj1" fmla="val 19145"/>
              <a:gd name="adj2" fmla="val 888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fontScale="85000" lnSpcReduction="20000"/>
          </a:bodyPr>
          <a:lstStyle/>
          <a:p>
            <a:pPr algn="ctr"/>
            <a:endParaRPr lang="it-IT" sz="2000" dirty="0" smtClean="0">
              <a:solidFill>
                <a:schemeClr val="tx1"/>
              </a:solidFill>
              <a:latin typeface="Arial" panose="020B0604020202020204" pitchFamily="34" charset="0"/>
              <a:cs typeface="Arial" panose="020B0604020202020204" pitchFamily="34" charset="0"/>
            </a:endParaRPr>
          </a:p>
          <a:p>
            <a:pPr algn="ctr"/>
            <a:r>
              <a:rPr lang="it-IT" sz="2000" dirty="0" smtClean="0">
                <a:solidFill>
                  <a:schemeClr val="tx1"/>
                </a:solidFill>
                <a:latin typeface="Arial" panose="020B0604020202020204" pitchFamily="34" charset="0"/>
                <a:cs typeface="Arial" panose="020B0604020202020204" pitchFamily="34" charset="0"/>
              </a:rPr>
              <a:t>   </a:t>
            </a:r>
            <a:r>
              <a:rPr lang="it-IT" sz="2200" dirty="0" smtClean="0">
                <a:solidFill>
                  <a:schemeClr val="tx1"/>
                </a:solidFill>
                <a:latin typeface="Symbol" panose="05050102010706020507" pitchFamily="18" charset="2"/>
                <a:cs typeface="Arial" panose="020B0604020202020204" pitchFamily="34" charset="0"/>
              </a:rPr>
              <a:t>D</a:t>
            </a:r>
            <a:r>
              <a:rPr lang="it-IT" sz="2000" dirty="0" smtClean="0">
                <a:solidFill>
                  <a:schemeClr val="tx1"/>
                </a:solidFill>
                <a:latin typeface="Arial" panose="020B0604020202020204" pitchFamily="34" charset="0"/>
                <a:cs typeface="Arial" panose="020B0604020202020204" pitchFamily="34" charset="0"/>
              </a:rPr>
              <a:t>G = 3.0±0.5 kcal mol</a:t>
            </a:r>
            <a:r>
              <a:rPr lang="en-GB" sz="2000" baseline="30000" dirty="0" smtClean="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p:txBody>
      </p:sp>
      <p:sp>
        <p:nvSpPr>
          <p:cNvPr id="10" name="Oval Callout 9"/>
          <p:cNvSpPr/>
          <p:nvPr/>
        </p:nvSpPr>
        <p:spPr>
          <a:xfrm>
            <a:off x="5940153" y="3212976"/>
            <a:ext cx="3024335" cy="792088"/>
          </a:xfrm>
          <a:prstGeom prst="wedgeEllipseCallout">
            <a:avLst>
              <a:gd name="adj1" fmla="val -28933"/>
              <a:gd name="adj2" fmla="val 1115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fontScale="85000" lnSpcReduction="20000"/>
          </a:bodyPr>
          <a:lstStyle/>
          <a:p>
            <a:pPr algn="ctr"/>
            <a:endParaRPr lang="it-IT" sz="2000" dirty="0" smtClean="0">
              <a:solidFill>
                <a:schemeClr val="tx1"/>
              </a:solidFill>
              <a:latin typeface="Arial" panose="020B0604020202020204" pitchFamily="34" charset="0"/>
              <a:cs typeface="Arial" panose="020B0604020202020204" pitchFamily="34" charset="0"/>
            </a:endParaRPr>
          </a:p>
          <a:p>
            <a:pPr algn="ctr"/>
            <a:r>
              <a:rPr lang="it-IT" sz="2000" dirty="0" smtClean="0">
                <a:solidFill>
                  <a:schemeClr val="tx1"/>
                </a:solidFill>
                <a:latin typeface="Arial" panose="020B0604020202020204" pitchFamily="34" charset="0"/>
                <a:cs typeface="Arial" panose="020B0604020202020204" pitchFamily="34" charset="0"/>
              </a:rPr>
              <a:t>   </a:t>
            </a:r>
            <a:r>
              <a:rPr lang="it-IT" sz="2200" dirty="0" smtClean="0">
                <a:solidFill>
                  <a:schemeClr val="tx1"/>
                </a:solidFill>
                <a:latin typeface="Symbol" panose="05050102010706020507" pitchFamily="18" charset="2"/>
                <a:cs typeface="Arial" panose="020B0604020202020204" pitchFamily="34" charset="0"/>
              </a:rPr>
              <a:t>D</a:t>
            </a:r>
            <a:r>
              <a:rPr lang="it-IT" sz="2000" dirty="0" smtClean="0">
                <a:solidFill>
                  <a:schemeClr val="tx1"/>
                </a:solidFill>
                <a:latin typeface="Arial" panose="020B0604020202020204" pitchFamily="34" charset="0"/>
                <a:cs typeface="Arial" panose="020B0604020202020204" pitchFamily="34" charset="0"/>
              </a:rPr>
              <a:t>G = 5.0±0.2 kcal mol</a:t>
            </a:r>
            <a:r>
              <a:rPr lang="en-GB" sz="2000" baseline="30000" dirty="0" smtClean="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p:txBody>
      </p:sp>
      <p:pic>
        <p:nvPicPr>
          <p:cNvPr id="11"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8000" y="2492896"/>
            <a:ext cx="355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Z:\Presentations\CCP5_manchester\images\charm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2420888"/>
            <a:ext cx="5067300" cy="723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75730" y="908720"/>
            <a:ext cx="3496470" cy="861774"/>
          </a:xfrm>
          <a:prstGeom prst="rect">
            <a:avLst/>
          </a:prstGeom>
          <a:noFill/>
        </p:spPr>
        <p:txBody>
          <a:bodyPr wrap="none" rtlCol="0">
            <a:spAutoFit/>
          </a:bodyPr>
          <a:lstStyle/>
          <a:p>
            <a:pPr algn="ctr"/>
            <a:r>
              <a:rPr lang="it-IT" sz="2500" dirty="0" smtClean="0">
                <a:solidFill>
                  <a:srgbClr val="002060"/>
                </a:solidFill>
                <a:latin typeface="Arial" panose="020B0604020202020204" pitchFamily="34" charset="0"/>
                <a:cs typeface="Arial" panose="020B0604020202020204" pitchFamily="34" charset="0"/>
              </a:rPr>
              <a:t>Same input files</a:t>
            </a:r>
          </a:p>
          <a:p>
            <a:pPr algn="ctr"/>
            <a:r>
              <a:rPr lang="it-IT" sz="2500" dirty="0" smtClean="0">
                <a:solidFill>
                  <a:srgbClr val="002060"/>
                </a:solidFill>
                <a:latin typeface="Arial" panose="020B0604020202020204" pitchFamily="34" charset="0"/>
                <a:cs typeface="Arial" panose="020B0604020202020204" pitchFamily="34" charset="0"/>
              </a:rPr>
              <a:t>Same analysis protocol</a:t>
            </a:r>
            <a:endParaRPr lang="en-GB" sz="2500" dirty="0">
              <a:solidFill>
                <a:srgbClr val="002060"/>
              </a:solidFill>
              <a:latin typeface="Arial" panose="020B0604020202020204" pitchFamily="34" charset="0"/>
              <a:cs typeface="Arial" panose="020B0604020202020204" pitchFamily="34" charset="0"/>
            </a:endParaRPr>
          </a:p>
        </p:txBody>
      </p:sp>
      <p:sp>
        <p:nvSpPr>
          <p:cNvPr id="8" name="Curved Left Arrow 7"/>
          <p:cNvSpPr/>
          <p:nvPr/>
        </p:nvSpPr>
        <p:spPr>
          <a:xfrm rot="18374574">
            <a:off x="7178671" y="709976"/>
            <a:ext cx="596576" cy="1825296"/>
          </a:xfrm>
          <a:prstGeom prst="curvedLeftArrow">
            <a:avLst>
              <a:gd name="adj1" fmla="val 1491"/>
              <a:gd name="adj2" fmla="val 50000"/>
              <a:gd name="adj3" fmla="val 39607"/>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52" name="Picture 4" descr="Z:\Presentations\CCP5_manchester\images\arro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1036700"/>
            <a:ext cx="1749772" cy="134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60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067" y="980728"/>
            <a:ext cx="6930301" cy="5262979"/>
          </a:xfrm>
          <a:prstGeom prst="rect">
            <a:avLst/>
          </a:prstGeom>
          <a:noFill/>
        </p:spPr>
        <p:txBody>
          <a:bodyPr wrap="square" rtlCol="0">
            <a:spAutoFit/>
          </a:bodyPr>
          <a:lstStyle/>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What are alchemical free energy calculations?</a:t>
            </a: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lnSpc>
                <a:spcPct val="150000"/>
              </a:lnSpc>
              <a:buFont typeface="+mj-lt"/>
              <a:buAutoNum type="romanUcPeriod"/>
            </a:pPr>
            <a:r>
              <a:rPr lang="it-IT" sz="2400" b="1" dirty="0">
                <a:solidFill>
                  <a:srgbClr val="002060"/>
                </a:solidFill>
                <a:latin typeface="Arial" panose="020B0604020202020204" pitchFamily="34" charset="0"/>
                <a:cs typeface="Arial" panose="020B0604020202020204" pitchFamily="34" charset="0"/>
              </a:rPr>
              <a:t>Challenges in alchemical free energy: Reproducibility                                 Lipophilicity estimations                        Host-guest binding affinities</a:t>
            </a: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Conclusions</a:t>
            </a:r>
            <a:endParaRPr lang="it-IT" sz="24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1762" y="4005064"/>
            <a:ext cx="9144000" cy="2852678"/>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0"/>
            <a:ext cx="9144000" cy="2276872"/>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2175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899592" y="44624"/>
            <a:ext cx="8101898"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Are alchemical free energy calculations reproducible?</a:t>
            </a:r>
            <a:endParaRPr lang="en-GB" sz="2400" b="1" dirty="0">
              <a:latin typeface="Arial" panose="020B0604020202020204" pitchFamily="34" charset="0"/>
              <a:cs typeface="Arial" panose="020B0604020202020204" pitchFamily="34" charset="0"/>
            </a:endParaRPr>
          </a:p>
        </p:txBody>
      </p:sp>
      <p:pic>
        <p:nvPicPr>
          <p:cNvPr id="11"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7630" y="782592"/>
            <a:ext cx="355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Z:\Presentations\CCP5_manchester\images\charm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782592"/>
            <a:ext cx="5067300" cy="723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05288" y="2927266"/>
            <a:ext cx="3765775" cy="861774"/>
          </a:xfrm>
          <a:prstGeom prst="rect">
            <a:avLst/>
          </a:prstGeom>
          <a:noFill/>
        </p:spPr>
        <p:txBody>
          <a:bodyPr wrap="none" rtlCol="0">
            <a:spAutoFit/>
          </a:bodyPr>
          <a:lstStyle/>
          <a:p>
            <a:pPr algn="ctr"/>
            <a:r>
              <a:rPr lang="it-IT" sz="2500" b="1" dirty="0" smtClean="0">
                <a:solidFill>
                  <a:srgbClr val="002060"/>
                </a:solidFill>
                <a:latin typeface="Arial" panose="020B0604020202020204" pitchFamily="34" charset="0"/>
                <a:cs typeface="Arial" panose="020B0604020202020204" pitchFamily="34" charset="0"/>
              </a:rPr>
              <a:t>Same input files</a:t>
            </a:r>
          </a:p>
          <a:p>
            <a:pPr algn="ctr"/>
            <a:r>
              <a:rPr lang="it-IT" sz="2500" b="1" dirty="0" smtClean="0">
                <a:solidFill>
                  <a:srgbClr val="002060"/>
                </a:solidFill>
                <a:latin typeface="Arial" panose="020B0604020202020204" pitchFamily="34" charset="0"/>
                <a:cs typeface="Arial" panose="020B0604020202020204" pitchFamily="34" charset="0"/>
              </a:rPr>
              <a:t>Same analysis protocol</a:t>
            </a:r>
            <a:endParaRPr lang="en-GB" sz="2500" b="1" dirty="0">
              <a:solidFill>
                <a:srgbClr val="002060"/>
              </a:solidFill>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1139" y="5157192"/>
            <a:ext cx="1709354" cy="170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355062"/>
            <a:ext cx="1045114" cy="1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740705" y="5807586"/>
            <a:ext cx="2215671" cy="861774"/>
          </a:xfrm>
          <a:prstGeom prst="rect">
            <a:avLst/>
          </a:prstGeom>
          <a:noFill/>
        </p:spPr>
        <p:txBody>
          <a:bodyPr wrap="none" rtlCol="0">
            <a:spAutoFit/>
          </a:bodyPr>
          <a:lstStyle/>
          <a:p>
            <a:r>
              <a:rPr lang="en-GB" sz="5000" b="1" dirty="0" smtClean="0">
                <a:solidFill>
                  <a:srgbClr val="00B050"/>
                </a:solidFill>
                <a:latin typeface="Arial" panose="020B0604020202020204" pitchFamily="34" charset="0"/>
                <a:cs typeface="Arial" panose="020B0604020202020204" pitchFamily="34" charset="0"/>
              </a:rPr>
              <a:t>Amber</a:t>
            </a:r>
            <a:endParaRPr lang="en-GB" sz="5000" b="1" dirty="0">
              <a:solidFill>
                <a:srgbClr val="00B05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flipV="1">
            <a:off x="2915816" y="1988840"/>
            <a:ext cx="576064" cy="86641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940152" y="1988840"/>
            <a:ext cx="496258" cy="95031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70462" y="3910522"/>
            <a:ext cx="477358" cy="88663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939940" y="3873846"/>
            <a:ext cx="551940" cy="923306"/>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0568" y="4725144"/>
            <a:ext cx="3556001" cy="707886"/>
          </a:xfrm>
          <a:prstGeom prst="rect">
            <a:avLst/>
          </a:prstGeom>
          <a:noFill/>
        </p:spPr>
        <p:txBody>
          <a:bodyPr wrap="square" rtlCol="0">
            <a:spAutoFit/>
          </a:bodyPr>
          <a:lstStyle/>
          <a:p>
            <a:pPr algn="ctr" fontAlgn="base">
              <a:spcBef>
                <a:spcPct val="0"/>
              </a:spcBef>
              <a:spcAft>
                <a:spcPct val="0"/>
              </a:spcAft>
            </a:pPr>
            <a:r>
              <a:rPr lang="it-IT" sz="2000" b="1" dirty="0" smtClean="0">
                <a:solidFill>
                  <a:srgbClr val="000000"/>
                </a:solidFill>
                <a:latin typeface="Arial" panose="020B0604020202020204" pitchFamily="34" charset="0"/>
                <a:cs typeface="Arial" panose="020B0604020202020204" pitchFamily="34" charset="0"/>
              </a:rPr>
              <a:t>Julien Michel group </a:t>
            </a:r>
          </a:p>
          <a:p>
            <a:pPr algn="ctr" fontAlgn="base">
              <a:spcBef>
                <a:spcPct val="0"/>
              </a:spcBef>
              <a:spcAft>
                <a:spcPct val="0"/>
              </a:spcAft>
            </a:pPr>
            <a:r>
              <a:rPr lang="it-IT" sz="2000" b="1" dirty="0" smtClean="0">
                <a:solidFill>
                  <a:srgbClr val="000000"/>
                </a:solidFill>
                <a:latin typeface="Arial" panose="020B0604020202020204" pitchFamily="34" charset="0"/>
                <a:cs typeface="Arial" panose="020B0604020202020204" pitchFamily="34" charset="0"/>
              </a:rPr>
              <a:t>(UoE)</a:t>
            </a:r>
            <a:endParaRPr lang="en-US" sz="1600" b="1" dirty="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5740705" y="1588730"/>
            <a:ext cx="3556001" cy="400110"/>
          </a:xfrm>
          <a:prstGeom prst="rect">
            <a:avLst/>
          </a:prstGeom>
          <a:noFill/>
        </p:spPr>
        <p:txBody>
          <a:bodyPr wrap="square" rtlCol="0">
            <a:spAutoFit/>
          </a:bodyPr>
          <a:lstStyle/>
          <a:p>
            <a:pPr fontAlgn="base">
              <a:spcBef>
                <a:spcPct val="0"/>
              </a:spcBef>
              <a:spcAft>
                <a:spcPct val="0"/>
              </a:spcAft>
            </a:pPr>
            <a:r>
              <a:rPr lang="it-IT" sz="2000" b="1" dirty="0" smtClean="0">
                <a:solidFill>
                  <a:srgbClr val="000000"/>
                </a:solidFill>
                <a:latin typeface="Arial" panose="020B0604020202020204" pitchFamily="34" charset="0"/>
                <a:cs typeface="Arial" panose="020B0604020202020204" pitchFamily="34" charset="0"/>
              </a:rPr>
              <a:t>David Mobley group (UCI)</a:t>
            </a:r>
            <a:endParaRPr lang="en-US" sz="1600" b="1" dirty="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a:off x="5984551" y="4957137"/>
            <a:ext cx="3556001" cy="400110"/>
          </a:xfrm>
          <a:prstGeom prst="rect">
            <a:avLst/>
          </a:prstGeom>
          <a:noFill/>
        </p:spPr>
        <p:txBody>
          <a:bodyPr wrap="square" rtlCol="0">
            <a:spAutoFit/>
          </a:bodyPr>
          <a:lstStyle/>
          <a:p>
            <a:pPr fontAlgn="base">
              <a:spcBef>
                <a:spcPct val="0"/>
              </a:spcBef>
              <a:spcAft>
                <a:spcPct val="0"/>
              </a:spcAft>
            </a:pPr>
            <a:r>
              <a:rPr lang="it-IT" sz="2000" b="1" dirty="0" smtClean="0">
                <a:solidFill>
                  <a:srgbClr val="000000"/>
                </a:solidFill>
                <a:latin typeface="Arial" panose="020B0604020202020204" pitchFamily="34" charset="0"/>
                <a:cs typeface="Arial" panose="020B0604020202020204" pitchFamily="34" charset="0"/>
              </a:rPr>
              <a:t>Hannes Loeffler (STFC)</a:t>
            </a:r>
            <a:endParaRPr lang="en-US" sz="1600" b="1" dirty="0">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223911" y="1560219"/>
            <a:ext cx="3556001" cy="400110"/>
          </a:xfrm>
          <a:prstGeom prst="rect">
            <a:avLst/>
          </a:prstGeom>
          <a:noFill/>
        </p:spPr>
        <p:txBody>
          <a:bodyPr wrap="square" rtlCol="0">
            <a:spAutoFit/>
          </a:bodyPr>
          <a:lstStyle/>
          <a:p>
            <a:pPr fontAlgn="base">
              <a:spcBef>
                <a:spcPct val="0"/>
              </a:spcBef>
              <a:spcAft>
                <a:spcPct val="0"/>
              </a:spcAft>
            </a:pPr>
            <a:r>
              <a:rPr lang="it-IT" sz="2000" b="1" dirty="0" smtClean="0">
                <a:solidFill>
                  <a:srgbClr val="000000"/>
                </a:solidFill>
                <a:latin typeface="Arial" panose="020B0604020202020204" pitchFamily="34" charset="0"/>
                <a:cs typeface="Arial" panose="020B0604020202020204" pitchFamily="34" charset="0"/>
              </a:rPr>
              <a:t>Benoit Roux (UCHI)</a:t>
            </a:r>
            <a:endParaRPr lang="en-US" sz="1600" b="1"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107504" y="5733256"/>
            <a:ext cx="2108269" cy="861774"/>
          </a:xfrm>
          <a:prstGeom prst="rect">
            <a:avLst/>
          </a:prstGeom>
          <a:noFill/>
        </p:spPr>
        <p:txBody>
          <a:bodyPr wrap="none" rtlCol="0">
            <a:spAutoFit/>
          </a:bodyPr>
          <a:lstStyle/>
          <a:p>
            <a:r>
              <a:rPr lang="en-GB" sz="5000" b="1" dirty="0" smtClean="0">
                <a:solidFill>
                  <a:schemeClr val="accent2">
                    <a:lumMod val="75000"/>
                  </a:schemeClr>
                </a:solidFill>
                <a:latin typeface="Arial" panose="020B0604020202020204" pitchFamily="34" charset="0"/>
                <a:cs typeface="Arial" panose="020B0604020202020204" pitchFamily="34" charset="0"/>
              </a:rPr>
              <a:t>SOMD</a:t>
            </a:r>
            <a:endParaRPr lang="en-GB" sz="50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380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Z:\Presentations\CCP5_manchester\images\char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82592"/>
            <a:ext cx="50673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139" y="5157192"/>
            <a:ext cx="1709354" cy="170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835696" y="1412776"/>
            <a:ext cx="5405839" cy="41547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1614703" y="44624"/>
            <a:ext cx="6269665"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Study on relative free energy of hydration</a:t>
            </a:r>
            <a:endParaRPr lang="en-GB" sz="2400" b="1" dirty="0">
              <a:latin typeface="Arial" panose="020B0604020202020204" pitchFamily="34" charset="0"/>
              <a:cs typeface="Arial" panose="020B0604020202020204" pitchFamily="34" charset="0"/>
            </a:endParaRPr>
          </a:p>
        </p:txBody>
      </p:sp>
      <p:pic>
        <p:nvPicPr>
          <p:cNvPr id="11"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7630" y="782592"/>
            <a:ext cx="355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355062"/>
            <a:ext cx="1045114" cy="1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740705" y="5807586"/>
            <a:ext cx="2215671" cy="861774"/>
          </a:xfrm>
          <a:prstGeom prst="rect">
            <a:avLst/>
          </a:prstGeom>
          <a:noFill/>
        </p:spPr>
        <p:txBody>
          <a:bodyPr wrap="none" rtlCol="0">
            <a:spAutoFit/>
          </a:bodyPr>
          <a:lstStyle/>
          <a:p>
            <a:r>
              <a:rPr lang="en-GB" sz="5000" b="1" dirty="0" smtClean="0">
                <a:solidFill>
                  <a:srgbClr val="00B050"/>
                </a:solidFill>
                <a:latin typeface="Arial" panose="020B0604020202020204" pitchFamily="34" charset="0"/>
                <a:cs typeface="Arial" panose="020B0604020202020204" pitchFamily="34" charset="0"/>
              </a:rPr>
              <a:t>Amber</a:t>
            </a:r>
            <a:endParaRPr lang="en-GB" sz="5000" b="1" dirty="0">
              <a:solidFill>
                <a:srgbClr val="00B050"/>
              </a:solidFill>
              <a:latin typeface="Arial" panose="020B0604020202020204" pitchFamily="34" charset="0"/>
              <a:cs typeface="Arial" panose="020B0604020202020204" pitchFamily="34" charset="0"/>
            </a:endParaRPr>
          </a:p>
        </p:txBody>
      </p:sp>
      <p:pic>
        <p:nvPicPr>
          <p:cNvPr id="22" name="Picture 5" descr="toluene.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60444" y="2084451"/>
            <a:ext cx="873262" cy="135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2-methylfuran.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23388" y="4471321"/>
            <a:ext cx="1213263" cy="90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neopentane.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01258" y="4086277"/>
            <a:ext cx="846421" cy="95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7" descr="2-methylindole.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50826" y="2326600"/>
            <a:ext cx="1211473" cy="174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8" descr="Methanol.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32707" y="4482076"/>
            <a:ext cx="817788" cy="50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p:cNvCxnSpPr/>
          <p:nvPr/>
        </p:nvCxnSpPr>
        <p:spPr>
          <a:xfrm>
            <a:off x="5136651" y="2840300"/>
            <a:ext cx="923793"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36651" y="3200758"/>
            <a:ext cx="597824" cy="48382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955088" y="3382166"/>
            <a:ext cx="538458" cy="100966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72469" y="3442671"/>
            <a:ext cx="28989" cy="94916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733732" y="3382166"/>
            <a:ext cx="590863" cy="80961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96545" y="2574109"/>
            <a:ext cx="764953" cy="477054"/>
          </a:xfrm>
          <a:prstGeom prst="rect">
            <a:avLst/>
          </a:prstGeom>
          <a:noFill/>
        </p:spPr>
        <p:txBody>
          <a:bodyPr wrap="none" rtlCol="0">
            <a:spAutoFit/>
          </a:bodyPr>
          <a:lstStyle/>
          <a:p>
            <a:r>
              <a:rPr lang="en-GB" sz="2500" dirty="0" smtClean="0">
                <a:latin typeface="Arial" panose="020B0604020202020204" pitchFamily="34" charset="0"/>
                <a:cs typeface="Arial" panose="020B0604020202020204" pitchFamily="34" charset="0"/>
              </a:rPr>
              <a:t>CH</a:t>
            </a:r>
            <a:r>
              <a:rPr lang="en-GB" sz="2500" baseline="-25000" dirty="0" smtClean="0">
                <a:latin typeface="Arial" panose="020B0604020202020204" pitchFamily="34" charset="0"/>
                <a:cs typeface="Arial" panose="020B0604020202020204" pitchFamily="34" charset="0"/>
              </a:rPr>
              <a:t>4</a:t>
            </a:r>
            <a:endParaRPr lang="en-GB" sz="2500" baseline="-25000" dirty="0">
              <a:latin typeface="Arial" panose="020B0604020202020204" pitchFamily="34" charset="0"/>
              <a:cs typeface="Arial" panose="020B0604020202020204" pitchFamily="34" charset="0"/>
            </a:endParaRPr>
          </a:p>
        </p:txBody>
      </p:sp>
      <p:sp>
        <p:nvSpPr>
          <p:cNvPr id="39" name="TextBox 38"/>
          <p:cNvSpPr txBox="1"/>
          <p:nvPr/>
        </p:nvSpPr>
        <p:spPr>
          <a:xfrm>
            <a:off x="5863901" y="3684584"/>
            <a:ext cx="883575" cy="477054"/>
          </a:xfrm>
          <a:prstGeom prst="rect">
            <a:avLst/>
          </a:prstGeom>
          <a:noFill/>
        </p:spPr>
        <p:txBody>
          <a:bodyPr wrap="none" rtlCol="0">
            <a:spAutoFit/>
          </a:bodyPr>
          <a:lstStyle/>
          <a:p>
            <a:r>
              <a:rPr lang="en-GB" sz="2500" dirty="0" smtClean="0">
                <a:latin typeface="Arial" panose="020B0604020202020204" pitchFamily="34" charset="0"/>
                <a:cs typeface="Arial" panose="020B0604020202020204" pitchFamily="34" charset="0"/>
              </a:rPr>
              <a:t>C</a:t>
            </a:r>
            <a:r>
              <a:rPr lang="en-GB" sz="2500" baseline="-25000" dirty="0" smtClean="0">
                <a:latin typeface="Arial" panose="020B0604020202020204" pitchFamily="34" charset="0"/>
                <a:cs typeface="Arial" panose="020B0604020202020204" pitchFamily="34" charset="0"/>
              </a:rPr>
              <a:t>2</a:t>
            </a:r>
            <a:r>
              <a:rPr lang="en-GB" sz="2500" dirty="0" smtClean="0">
                <a:latin typeface="Arial" panose="020B0604020202020204" pitchFamily="34" charset="0"/>
                <a:cs typeface="Arial" panose="020B0604020202020204" pitchFamily="34" charset="0"/>
              </a:rPr>
              <a:t>H</a:t>
            </a:r>
            <a:r>
              <a:rPr lang="en-GB" sz="2500" baseline="-25000" dirty="0">
                <a:latin typeface="Arial" panose="020B0604020202020204" pitchFamily="34" charset="0"/>
                <a:cs typeface="Arial" panose="020B0604020202020204" pitchFamily="34" charset="0"/>
              </a:rPr>
              <a:t>6</a:t>
            </a:r>
          </a:p>
        </p:txBody>
      </p:sp>
      <p:cxnSp>
        <p:nvCxnSpPr>
          <p:cNvPr id="40" name="Straight Arrow Connector 39"/>
          <p:cNvCxnSpPr/>
          <p:nvPr/>
        </p:nvCxnSpPr>
        <p:spPr>
          <a:xfrm>
            <a:off x="3333306" y="2862141"/>
            <a:ext cx="923793"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7504" y="5733256"/>
            <a:ext cx="2108269" cy="861774"/>
          </a:xfrm>
          <a:prstGeom prst="rect">
            <a:avLst/>
          </a:prstGeom>
          <a:noFill/>
        </p:spPr>
        <p:txBody>
          <a:bodyPr wrap="none" rtlCol="0">
            <a:spAutoFit/>
          </a:bodyPr>
          <a:lstStyle/>
          <a:p>
            <a:r>
              <a:rPr lang="en-GB" sz="5000" b="1" dirty="0" smtClean="0">
                <a:solidFill>
                  <a:schemeClr val="accent2">
                    <a:lumMod val="75000"/>
                  </a:schemeClr>
                </a:solidFill>
                <a:latin typeface="Arial" panose="020B0604020202020204" pitchFamily="34" charset="0"/>
                <a:cs typeface="Arial" panose="020B0604020202020204" pitchFamily="34" charset="0"/>
              </a:rPr>
              <a:t>SOMD</a:t>
            </a:r>
            <a:endParaRPr lang="en-GB" sz="50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60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Presentations\CCP5_manchester\images\reproducibility\start_colorblin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62" r="7815" b="6615"/>
          <a:stretch/>
        </p:blipFill>
        <p:spPr bwMode="auto">
          <a:xfrm>
            <a:off x="107503" y="1421900"/>
            <a:ext cx="8557101" cy="560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92280" y="3819871"/>
            <a:ext cx="2699792" cy="3067506"/>
          </a:xfrm>
          <a:prstGeom prst="rect">
            <a:avLst/>
          </a:prstGeom>
          <a:noFill/>
        </p:spPr>
        <p:txBody>
          <a:bodyPr wrap="square" rtlCol="0">
            <a:spAutoFit/>
          </a:bodyPr>
          <a:lstStyle/>
          <a:p>
            <a:r>
              <a:rPr lang="it-IT" sz="2000" b="1" dirty="0" smtClean="0">
                <a:solidFill>
                  <a:srgbClr val="002060"/>
                </a:solidFill>
                <a:latin typeface="Arial" panose="020B0604020202020204" pitchFamily="34" charset="0"/>
                <a:cs typeface="Arial" panose="020B0604020202020204" pitchFamily="34" charset="0"/>
              </a:rPr>
              <a:t>MUE </a:t>
            </a:r>
          </a:p>
          <a:p>
            <a:r>
              <a:rPr lang="it-IT" sz="2000" b="1" dirty="0" smtClean="0">
                <a:solidFill>
                  <a:srgbClr val="002060"/>
                </a:solidFill>
                <a:latin typeface="Arial" panose="020B0604020202020204" pitchFamily="34" charset="0"/>
                <a:cs typeface="Arial" panose="020B0604020202020204" pitchFamily="34" charset="0"/>
              </a:rPr>
              <a:t>SOMD</a:t>
            </a:r>
            <a:r>
              <a:rPr lang="en-GB" sz="2000" b="1" dirty="0" smtClean="0">
                <a:solidFill>
                  <a:srgbClr val="002060"/>
                </a:solidFill>
                <a:latin typeface="Arial" panose="020B0604020202020204" pitchFamily="34" charset="0"/>
                <a:cs typeface="Arial" panose="020B0604020202020204" pitchFamily="34" charset="0"/>
              </a:rPr>
              <a:t>-</a:t>
            </a:r>
            <a:r>
              <a:rPr lang="en-GB" sz="2000" b="1" dirty="0" err="1" smtClean="0">
                <a:solidFill>
                  <a:srgbClr val="002060"/>
                </a:solidFill>
                <a:latin typeface="Arial" panose="020B0604020202020204" pitchFamily="34" charset="0"/>
                <a:cs typeface="Arial" panose="020B0604020202020204" pitchFamily="34" charset="0"/>
              </a:rPr>
              <a:t>Gromacs</a:t>
            </a:r>
            <a:r>
              <a:rPr lang="en-GB" sz="2000" b="1" dirty="0" smtClean="0">
                <a:solidFill>
                  <a:srgbClr val="002060"/>
                </a:solidFill>
                <a:latin typeface="Arial" panose="020B0604020202020204" pitchFamily="34" charset="0"/>
                <a:cs typeface="Arial" panose="020B0604020202020204" pitchFamily="34" charset="0"/>
              </a:rPr>
              <a:t>:     1.00 kcal mol</a:t>
            </a:r>
            <a:r>
              <a:rPr lang="en-GB" sz="2000" b="1" baseline="30000" dirty="0" smtClean="0">
                <a:solidFill>
                  <a:srgbClr val="002060"/>
                </a:solidFill>
                <a:latin typeface="Arial" panose="020B0604020202020204" pitchFamily="34" charset="0"/>
                <a:cs typeface="Arial" panose="020B0604020202020204" pitchFamily="34" charset="0"/>
              </a:rPr>
              <a:t>-1</a:t>
            </a:r>
          </a:p>
          <a:p>
            <a:endParaRPr lang="en-GB" sz="2000" b="1" dirty="0">
              <a:solidFill>
                <a:srgbClr val="002060"/>
              </a:solidFill>
              <a:latin typeface="Arial" panose="020B0604020202020204" pitchFamily="34" charset="0"/>
              <a:cs typeface="Arial" panose="020B0604020202020204" pitchFamily="34" charset="0"/>
            </a:endParaRPr>
          </a:p>
          <a:p>
            <a:r>
              <a:rPr lang="en-GB" sz="2000" b="1" dirty="0" smtClean="0">
                <a:solidFill>
                  <a:srgbClr val="002060"/>
                </a:solidFill>
                <a:latin typeface="Arial" panose="020B0604020202020204" pitchFamily="34" charset="0"/>
                <a:cs typeface="Arial" panose="020B0604020202020204" pitchFamily="34" charset="0"/>
              </a:rPr>
              <a:t>SOMD-Amber: </a:t>
            </a:r>
          </a:p>
          <a:p>
            <a:r>
              <a:rPr lang="en-GB" sz="2000" b="1" dirty="0" smtClean="0">
                <a:solidFill>
                  <a:srgbClr val="002060"/>
                </a:solidFill>
                <a:latin typeface="Arial" panose="020B0604020202020204" pitchFamily="34" charset="0"/>
                <a:cs typeface="Arial" panose="020B0604020202020204" pitchFamily="34" charset="0"/>
              </a:rPr>
              <a:t>0.83 kcal mol</a:t>
            </a:r>
            <a:r>
              <a:rPr lang="en-GB" sz="2000" b="1" baseline="30000" dirty="0" smtClean="0">
                <a:solidFill>
                  <a:srgbClr val="002060"/>
                </a:solidFill>
                <a:latin typeface="Arial" panose="020B0604020202020204" pitchFamily="34" charset="0"/>
                <a:cs typeface="Arial" panose="020B0604020202020204" pitchFamily="34" charset="0"/>
              </a:rPr>
              <a:t>-1</a:t>
            </a:r>
          </a:p>
          <a:p>
            <a:endParaRPr lang="it-IT" sz="2000" b="1" baseline="30000" dirty="0">
              <a:solidFill>
                <a:srgbClr val="002060"/>
              </a:solidFill>
              <a:latin typeface="Arial" panose="020B0604020202020204" pitchFamily="34" charset="0"/>
              <a:cs typeface="Arial" panose="020B0604020202020204" pitchFamily="34" charset="0"/>
            </a:endParaRPr>
          </a:p>
          <a:p>
            <a:r>
              <a:rPr lang="it-IT" sz="2000" b="1" dirty="0" smtClean="0">
                <a:solidFill>
                  <a:srgbClr val="002060"/>
                </a:solidFill>
                <a:latin typeface="Arial" panose="020B0604020202020204" pitchFamily="34" charset="0"/>
                <a:cs typeface="Arial" panose="020B0604020202020204" pitchFamily="34" charset="0"/>
              </a:rPr>
              <a:t>SOMD-CHARMM:</a:t>
            </a:r>
          </a:p>
          <a:p>
            <a:r>
              <a:rPr lang="it-IT" sz="2000" b="1" dirty="0" smtClean="0">
                <a:solidFill>
                  <a:srgbClr val="002060"/>
                </a:solidFill>
                <a:latin typeface="Arial" panose="020B0604020202020204" pitchFamily="34" charset="0"/>
                <a:cs typeface="Arial" panose="020B0604020202020204" pitchFamily="34" charset="0"/>
              </a:rPr>
              <a:t>0.56 </a:t>
            </a:r>
            <a:r>
              <a:rPr lang="en-GB" sz="2000" b="1" dirty="0">
                <a:solidFill>
                  <a:srgbClr val="002060"/>
                </a:solidFill>
                <a:latin typeface="Arial" panose="020B0604020202020204" pitchFamily="34" charset="0"/>
                <a:cs typeface="Arial" panose="020B0604020202020204" pitchFamily="34" charset="0"/>
              </a:rPr>
              <a:t>kcal mol</a:t>
            </a:r>
            <a:r>
              <a:rPr lang="en-GB" sz="2000" b="1" baseline="30000" dirty="0">
                <a:solidFill>
                  <a:srgbClr val="002060"/>
                </a:solidFill>
                <a:latin typeface="Arial" panose="020B0604020202020204" pitchFamily="34" charset="0"/>
                <a:cs typeface="Arial" panose="020B0604020202020204" pitchFamily="34" charset="0"/>
              </a:rPr>
              <a:t>-1</a:t>
            </a:r>
            <a:endParaRPr lang="en-GB" sz="2000" b="1" dirty="0">
              <a:solidFill>
                <a:srgbClr val="002060"/>
              </a:solidFill>
              <a:latin typeface="Arial" panose="020B0604020202020204" pitchFamily="34" charset="0"/>
              <a:cs typeface="Arial" panose="020B0604020202020204" pitchFamily="34" charset="0"/>
            </a:endParaRPr>
          </a:p>
          <a:p>
            <a:endParaRPr lang="en-GB" sz="2000" b="1" dirty="0">
              <a:solidFill>
                <a:srgbClr val="002060"/>
              </a:solidFill>
              <a:latin typeface="Arial" panose="020B0604020202020204" pitchFamily="34" charset="0"/>
              <a:cs typeface="Arial" panose="020B0604020202020204" pitchFamily="34" charset="0"/>
            </a:endParaRPr>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043608" y="73711"/>
            <a:ext cx="7620997"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Inconsistencies in relative free energy of hydration</a:t>
            </a:r>
            <a:endParaRPr lang="en-GB" sz="2400" b="1" dirty="0">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04629" y="797871"/>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pic>
        <p:nvPicPr>
          <p:cNvPr id="13" name="Picture 4" descr="C:\Users\Steboss\Documents\tolue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452" y="649868"/>
            <a:ext cx="648072" cy="10403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Steboss\Documents\2-methylfura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833168"/>
            <a:ext cx="967918" cy="7271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Users\Steboss\Documents\neopent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3209" y="908720"/>
            <a:ext cx="697183" cy="7814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C:\Users\Steboss\Documents\methano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5476" y="973977"/>
            <a:ext cx="769734" cy="44554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30413" y="908720"/>
            <a:ext cx="883575" cy="477054"/>
          </a:xfrm>
          <a:prstGeom prst="rect">
            <a:avLst/>
          </a:prstGeom>
          <a:noFill/>
        </p:spPr>
        <p:txBody>
          <a:bodyPr wrap="none" rtlCol="0">
            <a:spAutoFit/>
          </a:bodyPr>
          <a:lstStyle/>
          <a:p>
            <a:r>
              <a:rPr lang="en-GB" sz="2500" dirty="0" smtClean="0">
                <a:latin typeface="Arial" panose="020B0604020202020204" pitchFamily="34" charset="0"/>
                <a:cs typeface="Arial" panose="020B0604020202020204" pitchFamily="34" charset="0"/>
              </a:rPr>
              <a:t>C</a:t>
            </a:r>
            <a:r>
              <a:rPr lang="en-GB" sz="2500" baseline="-25000" dirty="0" smtClean="0">
                <a:latin typeface="Arial" panose="020B0604020202020204" pitchFamily="34" charset="0"/>
                <a:cs typeface="Arial" panose="020B0604020202020204" pitchFamily="34" charset="0"/>
              </a:rPr>
              <a:t>2</a:t>
            </a:r>
            <a:r>
              <a:rPr lang="en-GB" sz="2500" dirty="0" smtClean="0">
                <a:latin typeface="Arial" panose="020B0604020202020204" pitchFamily="34" charset="0"/>
                <a:cs typeface="Arial" panose="020B0604020202020204" pitchFamily="34" charset="0"/>
              </a:rPr>
              <a:t>H</a:t>
            </a:r>
            <a:r>
              <a:rPr lang="en-GB" sz="2500" baseline="-25000" dirty="0">
                <a:latin typeface="Arial" panose="020B0604020202020204" pitchFamily="34" charset="0"/>
                <a:cs typeface="Arial" panose="020B0604020202020204" pitchFamily="34" charset="0"/>
              </a:rPr>
              <a:t>6</a:t>
            </a:r>
          </a:p>
        </p:txBody>
      </p:sp>
      <p:pic>
        <p:nvPicPr>
          <p:cNvPr id="15" name="Picture 6" descr="C:\Users\Steboss\Documents\2-methylindo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2160" y="525714"/>
            <a:ext cx="908189" cy="13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702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108520" y="692696"/>
            <a:ext cx="9326539" cy="1983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a:lstStyle>
          <a:p>
            <a:pPr lvl="1" indent="-342900">
              <a:buClr>
                <a:srgbClr val="002060"/>
              </a:buClr>
              <a:buFont typeface="Arial" panose="020B0604020202020204" pitchFamily="34" charset="0"/>
              <a:buChar char="•"/>
            </a:pPr>
            <a:r>
              <a:rPr lang="it-IT" sz="2400" kern="0" dirty="0" smtClean="0">
                <a:solidFill>
                  <a:srgbClr val="002060"/>
                </a:solidFill>
                <a:latin typeface="Arial" panose="020B0604020202020204" pitchFamily="34" charset="0"/>
                <a:cs typeface="Arial" panose="020B0604020202020204" pitchFamily="34" charset="0"/>
              </a:rPr>
              <a:t>Careful analyses led us to devise  a new constraint in relative free energy calculations, maintaining 2 fs timestep</a:t>
            </a:r>
          </a:p>
        </p:txBody>
      </p:sp>
      <p:cxnSp>
        <p:nvCxnSpPr>
          <p:cNvPr id="20" name="Straight Connector 19"/>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0" name="Rectangle 12"/>
          <p:cNvSpPr>
            <a:spLocks noChangeArrowheads="1"/>
          </p:cNvSpPr>
          <p:nvPr/>
        </p:nvSpPr>
        <p:spPr bwMode="auto">
          <a:xfrm>
            <a:off x="2492257" y="1877888"/>
            <a:ext cx="9564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sp>
        <p:nvSpPr>
          <p:cNvPr id="29" name="Rectangle 12"/>
          <p:cNvSpPr>
            <a:spLocks noChangeArrowheads="1"/>
          </p:cNvSpPr>
          <p:nvPr/>
        </p:nvSpPr>
        <p:spPr bwMode="auto">
          <a:xfrm>
            <a:off x="2360613" y="1965875"/>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sp>
        <p:nvSpPr>
          <p:cNvPr id="31" name="Rectangle 12"/>
          <p:cNvSpPr>
            <a:spLocks noChangeArrowheads="1"/>
          </p:cNvSpPr>
          <p:nvPr/>
        </p:nvSpPr>
        <p:spPr bwMode="auto">
          <a:xfrm>
            <a:off x="2504629" y="1605835"/>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pic>
        <p:nvPicPr>
          <p:cNvPr id="32" name="Picture 4" descr="C:\Users\Steboss\Documents\tolue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500273"/>
            <a:ext cx="648072" cy="10403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Users\Steboss\Documents\2-methylfura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946" y="1699402"/>
            <a:ext cx="967918" cy="72716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Steboss\Documents\2-methylindo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8067" y="1294837"/>
            <a:ext cx="908189" cy="13420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C:\Users\Steboss\Documents\neopent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312" y="1738439"/>
            <a:ext cx="697183" cy="7814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9" descr="C:\Users\Steboss\Documents\methano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6402" y="1965874"/>
            <a:ext cx="769734" cy="44554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446437" y="1832612"/>
            <a:ext cx="883575" cy="477054"/>
          </a:xfrm>
          <a:prstGeom prst="rect">
            <a:avLst/>
          </a:prstGeom>
          <a:noFill/>
        </p:spPr>
        <p:txBody>
          <a:bodyPr wrap="none" rtlCol="0">
            <a:spAutoFit/>
          </a:bodyPr>
          <a:lstStyle/>
          <a:p>
            <a:r>
              <a:rPr lang="en-GB" sz="2500" dirty="0" smtClean="0">
                <a:latin typeface="Arial" panose="020B0604020202020204" pitchFamily="34" charset="0"/>
                <a:cs typeface="Arial" panose="020B0604020202020204" pitchFamily="34" charset="0"/>
              </a:rPr>
              <a:t>C</a:t>
            </a:r>
            <a:r>
              <a:rPr lang="en-GB" sz="2500" baseline="-25000" dirty="0" smtClean="0">
                <a:latin typeface="Arial" panose="020B0604020202020204" pitchFamily="34" charset="0"/>
                <a:cs typeface="Arial" panose="020B0604020202020204" pitchFamily="34" charset="0"/>
              </a:rPr>
              <a:t>2</a:t>
            </a:r>
            <a:r>
              <a:rPr lang="en-GB" sz="2500" dirty="0" smtClean="0">
                <a:latin typeface="Arial" panose="020B0604020202020204" pitchFamily="34" charset="0"/>
                <a:cs typeface="Arial" panose="020B0604020202020204" pitchFamily="34" charset="0"/>
              </a:rPr>
              <a:t>H</a:t>
            </a:r>
            <a:r>
              <a:rPr lang="en-GB" sz="2500" baseline="-25000" dirty="0">
                <a:latin typeface="Arial" panose="020B0604020202020204" pitchFamily="34" charset="0"/>
                <a:cs typeface="Arial" panose="020B0604020202020204" pitchFamily="34" charset="0"/>
              </a:rPr>
              <a:t>6</a:t>
            </a:r>
          </a:p>
        </p:txBody>
      </p:sp>
      <p:pic>
        <p:nvPicPr>
          <p:cNvPr id="23" name="Picture 2" descr="Z:\Presentations\CCP5_manchester\images\reproducibility\start_colorblin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6862" r="7815" b="6615"/>
          <a:stretch/>
        </p:blipFill>
        <p:spPr bwMode="auto">
          <a:xfrm>
            <a:off x="107503" y="2348880"/>
            <a:ext cx="8557101" cy="463027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55576" y="44624"/>
            <a:ext cx="7890302"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Code specific issues do influence the reproducibility</a:t>
            </a:r>
            <a:endParaRPr lang="en-GB" sz="2400" b="1" dirty="0">
              <a:latin typeface="Arial" panose="020B0604020202020204" pitchFamily="34" charset="0"/>
              <a:cs typeface="Arial" panose="020B0604020202020204" pitchFamily="34" charset="0"/>
            </a:endParaRPr>
          </a:p>
        </p:txBody>
      </p:sp>
      <p:pic>
        <p:nvPicPr>
          <p:cNvPr id="3" name="Picture 3" descr="Z:\Presentations\CCP5_manchester\images\reproducibility\final_colorblin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12" y="1988840"/>
            <a:ext cx="9432033" cy="53515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092280" y="3850396"/>
            <a:ext cx="2551102" cy="3683060"/>
          </a:xfrm>
          <a:prstGeom prst="rect">
            <a:avLst/>
          </a:prstGeom>
          <a:noFill/>
        </p:spPr>
        <p:txBody>
          <a:bodyPr wrap="square" rtlCol="0">
            <a:spAutoFit/>
          </a:bodyPr>
          <a:lstStyle/>
          <a:p>
            <a:r>
              <a:rPr lang="it-IT" sz="2000" b="1" dirty="0" smtClean="0">
                <a:solidFill>
                  <a:srgbClr val="002060"/>
                </a:solidFill>
                <a:latin typeface="Arial" panose="020B0604020202020204" pitchFamily="34" charset="0"/>
                <a:cs typeface="Arial" panose="020B0604020202020204" pitchFamily="34" charset="0"/>
              </a:rPr>
              <a:t>MUE </a:t>
            </a:r>
          </a:p>
          <a:p>
            <a:r>
              <a:rPr lang="it-IT" sz="2000" b="1" dirty="0" smtClean="0">
                <a:solidFill>
                  <a:srgbClr val="002060"/>
                </a:solidFill>
                <a:latin typeface="Arial" panose="020B0604020202020204" pitchFamily="34" charset="0"/>
                <a:cs typeface="Arial" panose="020B0604020202020204" pitchFamily="34" charset="0"/>
              </a:rPr>
              <a:t>SOMD</a:t>
            </a:r>
            <a:r>
              <a:rPr lang="en-GB" sz="2000" b="1" dirty="0" smtClean="0">
                <a:solidFill>
                  <a:srgbClr val="002060"/>
                </a:solidFill>
                <a:latin typeface="Arial" panose="020B0604020202020204" pitchFamily="34" charset="0"/>
                <a:cs typeface="Arial" panose="020B0604020202020204" pitchFamily="34" charset="0"/>
              </a:rPr>
              <a:t>-</a:t>
            </a:r>
            <a:r>
              <a:rPr lang="en-GB" sz="2000" b="1" dirty="0" err="1" smtClean="0">
                <a:solidFill>
                  <a:srgbClr val="002060"/>
                </a:solidFill>
                <a:latin typeface="Arial" panose="020B0604020202020204" pitchFamily="34" charset="0"/>
                <a:cs typeface="Arial" panose="020B0604020202020204" pitchFamily="34" charset="0"/>
              </a:rPr>
              <a:t>Gromacs</a:t>
            </a:r>
            <a:r>
              <a:rPr lang="en-GB" sz="2000" b="1" dirty="0" smtClean="0">
                <a:solidFill>
                  <a:srgbClr val="002060"/>
                </a:solidFill>
                <a:latin typeface="Arial" panose="020B0604020202020204" pitchFamily="34" charset="0"/>
                <a:cs typeface="Arial" panose="020B0604020202020204" pitchFamily="34" charset="0"/>
              </a:rPr>
              <a:t>:     0.11 kcal mol</a:t>
            </a:r>
            <a:r>
              <a:rPr lang="en-GB" sz="2000" b="1" baseline="30000" dirty="0" smtClean="0">
                <a:solidFill>
                  <a:srgbClr val="002060"/>
                </a:solidFill>
                <a:latin typeface="Arial" panose="020B0604020202020204" pitchFamily="34" charset="0"/>
                <a:cs typeface="Arial" panose="020B0604020202020204" pitchFamily="34" charset="0"/>
              </a:rPr>
              <a:t>-1</a:t>
            </a:r>
          </a:p>
          <a:p>
            <a:endParaRPr lang="en-GB" sz="2000" b="1" dirty="0">
              <a:solidFill>
                <a:srgbClr val="002060"/>
              </a:solidFill>
              <a:latin typeface="Arial" panose="020B0604020202020204" pitchFamily="34" charset="0"/>
              <a:cs typeface="Arial" panose="020B0604020202020204" pitchFamily="34" charset="0"/>
            </a:endParaRPr>
          </a:p>
          <a:p>
            <a:r>
              <a:rPr lang="en-GB" sz="2000" b="1" dirty="0" smtClean="0">
                <a:solidFill>
                  <a:srgbClr val="002060"/>
                </a:solidFill>
                <a:latin typeface="Arial" panose="020B0604020202020204" pitchFamily="34" charset="0"/>
                <a:cs typeface="Arial" panose="020B0604020202020204" pitchFamily="34" charset="0"/>
              </a:rPr>
              <a:t>SOMD-Amber: </a:t>
            </a:r>
          </a:p>
          <a:p>
            <a:r>
              <a:rPr lang="en-GB" sz="2000" b="1" dirty="0" smtClean="0">
                <a:solidFill>
                  <a:srgbClr val="002060"/>
                </a:solidFill>
                <a:latin typeface="Arial" panose="020B0604020202020204" pitchFamily="34" charset="0"/>
                <a:cs typeface="Arial" panose="020B0604020202020204" pitchFamily="34" charset="0"/>
              </a:rPr>
              <a:t>0.23 kcal mol</a:t>
            </a:r>
            <a:r>
              <a:rPr lang="en-GB" sz="2000" b="1" baseline="30000" dirty="0" smtClean="0">
                <a:solidFill>
                  <a:srgbClr val="002060"/>
                </a:solidFill>
                <a:latin typeface="Arial" panose="020B0604020202020204" pitchFamily="34" charset="0"/>
                <a:cs typeface="Arial" panose="020B0604020202020204" pitchFamily="34" charset="0"/>
              </a:rPr>
              <a:t>-1</a:t>
            </a:r>
          </a:p>
          <a:p>
            <a:endParaRPr lang="it-IT" sz="2000" b="1" baseline="30000" dirty="0">
              <a:solidFill>
                <a:srgbClr val="002060"/>
              </a:solidFill>
              <a:latin typeface="Arial" panose="020B0604020202020204" pitchFamily="34" charset="0"/>
              <a:cs typeface="Arial" panose="020B0604020202020204" pitchFamily="34" charset="0"/>
            </a:endParaRPr>
          </a:p>
          <a:p>
            <a:r>
              <a:rPr lang="it-IT" sz="2000" b="1" dirty="0" smtClean="0">
                <a:solidFill>
                  <a:srgbClr val="002060"/>
                </a:solidFill>
                <a:latin typeface="Arial" panose="020B0604020202020204" pitchFamily="34" charset="0"/>
                <a:cs typeface="Arial" panose="020B0604020202020204" pitchFamily="34" charset="0"/>
              </a:rPr>
              <a:t>SOMD-CHARMM:</a:t>
            </a:r>
          </a:p>
          <a:p>
            <a:r>
              <a:rPr lang="it-IT" sz="2000" b="1" dirty="0" smtClean="0">
                <a:solidFill>
                  <a:srgbClr val="002060"/>
                </a:solidFill>
                <a:latin typeface="Arial" panose="020B0604020202020204" pitchFamily="34" charset="0"/>
                <a:cs typeface="Arial" panose="020B0604020202020204" pitchFamily="34" charset="0"/>
              </a:rPr>
              <a:t>0.15 </a:t>
            </a:r>
            <a:r>
              <a:rPr lang="en-GB" sz="2000" b="1" dirty="0">
                <a:solidFill>
                  <a:srgbClr val="002060"/>
                </a:solidFill>
                <a:latin typeface="Arial" panose="020B0604020202020204" pitchFamily="34" charset="0"/>
                <a:cs typeface="Arial" panose="020B0604020202020204" pitchFamily="34" charset="0"/>
              </a:rPr>
              <a:t>kcal mol</a:t>
            </a:r>
            <a:r>
              <a:rPr lang="en-GB" sz="2000" b="1" baseline="30000" dirty="0">
                <a:solidFill>
                  <a:srgbClr val="002060"/>
                </a:solidFill>
                <a:latin typeface="Arial" panose="020B0604020202020204" pitchFamily="34" charset="0"/>
                <a:cs typeface="Arial" panose="020B0604020202020204" pitchFamily="34" charset="0"/>
              </a:rPr>
              <a:t>-1</a:t>
            </a:r>
          </a:p>
          <a:p>
            <a:endParaRPr lang="it-IT" sz="2000" b="1" dirty="0" smtClean="0">
              <a:solidFill>
                <a:srgbClr val="002060"/>
              </a:solidFill>
              <a:latin typeface="Arial" panose="020B0604020202020204" pitchFamily="34" charset="0"/>
              <a:cs typeface="Arial" panose="020B0604020202020204" pitchFamily="34" charset="0"/>
            </a:endParaRPr>
          </a:p>
          <a:p>
            <a:endParaRPr lang="en-GB" sz="2000" b="1" dirty="0">
              <a:solidFill>
                <a:srgbClr val="002060"/>
              </a:solidFill>
              <a:latin typeface="Arial" panose="020B0604020202020204" pitchFamily="34" charset="0"/>
              <a:cs typeface="Arial" panose="020B0604020202020204" pitchFamily="34" charset="0"/>
            </a:endParaRPr>
          </a:p>
          <a:p>
            <a:endParaRPr lang="en-GB" sz="2000" b="1" dirty="0">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7092280" y="3861048"/>
            <a:ext cx="2699792" cy="3067506"/>
          </a:xfrm>
          <a:prstGeom prst="rect">
            <a:avLst/>
          </a:prstGeom>
          <a:noFill/>
        </p:spPr>
        <p:txBody>
          <a:bodyPr wrap="square" rtlCol="0">
            <a:spAutoFit/>
          </a:bodyPr>
          <a:lstStyle/>
          <a:p>
            <a:r>
              <a:rPr lang="it-IT" sz="2000" b="1" dirty="0" smtClean="0">
                <a:solidFill>
                  <a:srgbClr val="002060"/>
                </a:solidFill>
                <a:latin typeface="Arial" panose="020B0604020202020204" pitchFamily="34" charset="0"/>
                <a:cs typeface="Arial" panose="020B0604020202020204" pitchFamily="34" charset="0"/>
              </a:rPr>
              <a:t>MUE </a:t>
            </a:r>
          </a:p>
          <a:p>
            <a:r>
              <a:rPr lang="it-IT" sz="2000" b="1" dirty="0" smtClean="0">
                <a:solidFill>
                  <a:srgbClr val="002060"/>
                </a:solidFill>
                <a:latin typeface="Arial" panose="020B0604020202020204" pitchFamily="34" charset="0"/>
                <a:cs typeface="Arial" panose="020B0604020202020204" pitchFamily="34" charset="0"/>
              </a:rPr>
              <a:t>SOMD</a:t>
            </a:r>
            <a:r>
              <a:rPr lang="en-GB" sz="2000" b="1" dirty="0" smtClean="0">
                <a:solidFill>
                  <a:srgbClr val="002060"/>
                </a:solidFill>
                <a:latin typeface="Arial" panose="020B0604020202020204" pitchFamily="34" charset="0"/>
                <a:cs typeface="Arial" panose="020B0604020202020204" pitchFamily="34" charset="0"/>
              </a:rPr>
              <a:t>-</a:t>
            </a:r>
            <a:r>
              <a:rPr lang="en-GB" sz="2000" b="1" dirty="0" err="1" smtClean="0">
                <a:solidFill>
                  <a:srgbClr val="002060"/>
                </a:solidFill>
                <a:latin typeface="Arial" panose="020B0604020202020204" pitchFamily="34" charset="0"/>
                <a:cs typeface="Arial" panose="020B0604020202020204" pitchFamily="34" charset="0"/>
              </a:rPr>
              <a:t>Gromacs</a:t>
            </a:r>
            <a:r>
              <a:rPr lang="en-GB" sz="2000" b="1" dirty="0" smtClean="0">
                <a:solidFill>
                  <a:srgbClr val="002060"/>
                </a:solidFill>
                <a:latin typeface="Arial" panose="020B0604020202020204" pitchFamily="34" charset="0"/>
                <a:cs typeface="Arial" panose="020B0604020202020204" pitchFamily="34" charset="0"/>
              </a:rPr>
              <a:t>:     1.00 kcal mol</a:t>
            </a:r>
            <a:r>
              <a:rPr lang="en-GB" sz="2000" b="1" baseline="30000" dirty="0" smtClean="0">
                <a:solidFill>
                  <a:srgbClr val="002060"/>
                </a:solidFill>
                <a:latin typeface="Arial" panose="020B0604020202020204" pitchFamily="34" charset="0"/>
                <a:cs typeface="Arial" panose="020B0604020202020204" pitchFamily="34" charset="0"/>
              </a:rPr>
              <a:t>-1</a:t>
            </a:r>
          </a:p>
          <a:p>
            <a:endParaRPr lang="en-GB" sz="2000" b="1" dirty="0">
              <a:solidFill>
                <a:srgbClr val="002060"/>
              </a:solidFill>
              <a:latin typeface="Arial" panose="020B0604020202020204" pitchFamily="34" charset="0"/>
              <a:cs typeface="Arial" panose="020B0604020202020204" pitchFamily="34" charset="0"/>
            </a:endParaRPr>
          </a:p>
          <a:p>
            <a:r>
              <a:rPr lang="en-GB" sz="2000" b="1" dirty="0" smtClean="0">
                <a:solidFill>
                  <a:srgbClr val="002060"/>
                </a:solidFill>
                <a:latin typeface="Arial" panose="020B0604020202020204" pitchFamily="34" charset="0"/>
                <a:cs typeface="Arial" panose="020B0604020202020204" pitchFamily="34" charset="0"/>
              </a:rPr>
              <a:t>SOMD-Amber: </a:t>
            </a:r>
          </a:p>
          <a:p>
            <a:r>
              <a:rPr lang="en-GB" sz="2000" b="1" dirty="0" smtClean="0">
                <a:solidFill>
                  <a:srgbClr val="002060"/>
                </a:solidFill>
                <a:latin typeface="Arial" panose="020B0604020202020204" pitchFamily="34" charset="0"/>
                <a:cs typeface="Arial" panose="020B0604020202020204" pitchFamily="34" charset="0"/>
              </a:rPr>
              <a:t>0.83 kcal mol</a:t>
            </a:r>
            <a:r>
              <a:rPr lang="en-GB" sz="2000" b="1" baseline="30000" dirty="0" smtClean="0">
                <a:solidFill>
                  <a:srgbClr val="002060"/>
                </a:solidFill>
                <a:latin typeface="Arial" panose="020B0604020202020204" pitchFamily="34" charset="0"/>
                <a:cs typeface="Arial" panose="020B0604020202020204" pitchFamily="34" charset="0"/>
              </a:rPr>
              <a:t>-1</a:t>
            </a:r>
          </a:p>
          <a:p>
            <a:endParaRPr lang="it-IT" sz="2000" b="1" baseline="30000" dirty="0">
              <a:solidFill>
                <a:srgbClr val="002060"/>
              </a:solidFill>
              <a:latin typeface="Arial" panose="020B0604020202020204" pitchFamily="34" charset="0"/>
              <a:cs typeface="Arial" panose="020B0604020202020204" pitchFamily="34" charset="0"/>
            </a:endParaRPr>
          </a:p>
          <a:p>
            <a:r>
              <a:rPr lang="it-IT" sz="2000" b="1" dirty="0" smtClean="0">
                <a:solidFill>
                  <a:srgbClr val="002060"/>
                </a:solidFill>
                <a:latin typeface="Arial" panose="020B0604020202020204" pitchFamily="34" charset="0"/>
                <a:cs typeface="Arial" panose="020B0604020202020204" pitchFamily="34" charset="0"/>
              </a:rPr>
              <a:t>SOMD-CHARMM:</a:t>
            </a:r>
          </a:p>
          <a:p>
            <a:r>
              <a:rPr lang="it-IT" sz="2000" b="1" dirty="0" smtClean="0">
                <a:solidFill>
                  <a:srgbClr val="002060"/>
                </a:solidFill>
                <a:latin typeface="Arial" panose="020B0604020202020204" pitchFamily="34" charset="0"/>
                <a:cs typeface="Arial" panose="020B0604020202020204" pitchFamily="34" charset="0"/>
              </a:rPr>
              <a:t>0.56 </a:t>
            </a:r>
            <a:r>
              <a:rPr lang="en-GB" sz="2000" b="1" dirty="0">
                <a:solidFill>
                  <a:srgbClr val="002060"/>
                </a:solidFill>
                <a:latin typeface="Arial" panose="020B0604020202020204" pitchFamily="34" charset="0"/>
                <a:cs typeface="Arial" panose="020B0604020202020204" pitchFamily="34" charset="0"/>
              </a:rPr>
              <a:t>kcal mol</a:t>
            </a:r>
            <a:r>
              <a:rPr lang="en-GB" sz="2000" b="1" baseline="30000" dirty="0">
                <a:solidFill>
                  <a:srgbClr val="002060"/>
                </a:solidFill>
                <a:latin typeface="Arial" panose="020B0604020202020204" pitchFamily="34" charset="0"/>
                <a:cs typeface="Arial" panose="020B0604020202020204" pitchFamily="34" charset="0"/>
              </a:rPr>
              <a:t>-1</a:t>
            </a:r>
            <a:endParaRPr lang="en-GB" sz="2000" b="1" dirty="0">
              <a:solidFill>
                <a:srgbClr val="002060"/>
              </a:solidFill>
              <a:latin typeface="Arial" panose="020B0604020202020204" pitchFamily="34" charset="0"/>
              <a:cs typeface="Arial" panose="020B0604020202020204" pitchFamily="34" charset="0"/>
            </a:endParaRPr>
          </a:p>
          <a:p>
            <a:endParaRPr lang="en-GB"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05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1500"/>
                                        <p:tgtEl>
                                          <p:spTgt spid="23"/>
                                        </p:tgtEl>
                                      </p:cBhvr>
                                    </p:animEffect>
                                    <p:set>
                                      <p:cBhvr>
                                        <p:cTn id="7" dur="1" fill="hold">
                                          <p:stCondLst>
                                            <p:cond delay="1499"/>
                                          </p:stCondLst>
                                        </p:cTn>
                                        <p:tgtEl>
                                          <p:spTgt spid="23"/>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500"/>
                                        <p:tgtEl>
                                          <p:spTgt spid="25"/>
                                        </p:tgtEl>
                                      </p:cBhvr>
                                    </p:animEffect>
                                    <p:set>
                                      <p:cBhvr>
                                        <p:cTn id="10" dur="1" fill="hold">
                                          <p:stCondLst>
                                            <p:cond delay="1499"/>
                                          </p:stCondLst>
                                        </p:cTn>
                                        <p:tgtEl>
                                          <p:spTgt spid="25"/>
                                        </p:tgtEl>
                                        <p:attrNameLst>
                                          <p:attrName>style.visibility</p:attrName>
                                        </p:attrNameLst>
                                      </p:cBhvr>
                                      <p:to>
                                        <p:strVal val="hidden"/>
                                      </p:to>
                                    </p:set>
                                  </p:childTnLst>
                                </p:cTn>
                              </p:par>
                              <p:par>
                                <p:cTn id="11" presetID="22" presetClass="entr" presetSubtype="1"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1500"/>
                                        <p:tgtEl>
                                          <p:spTgt spid="3"/>
                                        </p:tgtEl>
                                      </p:cBhvr>
                                    </p:animEffect>
                                  </p:childTnLst>
                                </p:cTn>
                              </p:par>
                              <p:par>
                                <p:cTn id="14" presetID="22" presetClass="entr" presetSubtype="1" fill="hold" grpId="0" nodeType="withEffect">
                                  <p:stCondLst>
                                    <p:cond delay="50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0" name="Rectangle 12"/>
          <p:cNvSpPr>
            <a:spLocks noChangeArrowheads="1"/>
          </p:cNvSpPr>
          <p:nvPr/>
        </p:nvSpPr>
        <p:spPr bwMode="auto">
          <a:xfrm>
            <a:off x="2542191" y="998088"/>
            <a:ext cx="9564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sp>
        <p:nvSpPr>
          <p:cNvPr id="29" name="Rectangle 12"/>
          <p:cNvSpPr>
            <a:spLocks noChangeArrowheads="1"/>
          </p:cNvSpPr>
          <p:nvPr/>
        </p:nvSpPr>
        <p:spPr bwMode="auto">
          <a:xfrm>
            <a:off x="2410547" y="1086075"/>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sp>
        <p:nvSpPr>
          <p:cNvPr id="31" name="Rectangle 12"/>
          <p:cNvSpPr>
            <a:spLocks noChangeArrowheads="1"/>
          </p:cNvSpPr>
          <p:nvPr/>
        </p:nvSpPr>
        <p:spPr bwMode="auto">
          <a:xfrm>
            <a:off x="2554563" y="726035"/>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pic>
        <p:nvPicPr>
          <p:cNvPr id="32" name="Picture 4" descr="C:\Users\Steboss\Documents\tolue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854" y="620473"/>
            <a:ext cx="648072" cy="10403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Users\Steboss\Documents\2-methylfura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9880" y="819602"/>
            <a:ext cx="967918" cy="7271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C:\Users\Steboss\Documents\neopenta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0246" y="858639"/>
            <a:ext cx="697183" cy="7814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9" descr="C:\Users\Steboss\Documents\methano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336" y="1086074"/>
            <a:ext cx="769734" cy="44554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496371" y="952812"/>
            <a:ext cx="883575" cy="477054"/>
          </a:xfrm>
          <a:prstGeom prst="rect">
            <a:avLst/>
          </a:prstGeom>
          <a:noFill/>
        </p:spPr>
        <p:txBody>
          <a:bodyPr wrap="none" rtlCol="0">
            <a:spAutoFit/>
          </a:bodyPr>
          <a:lstStyle/>
          <a:p>
            <a:r>
              <a:rPr lang="en-GB" sz="2500" dirty="0" smtClean="0">
                <a:latin typeface="Arial" panose="020B0604020202020204" pitchFamily="34" charset="0"/>
                <a:cs typeface="Arial" panose="020B0604020202020204" pitchFamily="34" charset="0"/>
              </a:rPr>
              <a:t>C</a:t>
            </a:r>
            <a:r>
              <a:rPr lang="en-GB" sz="2500" baseline="-25000" dirty="0" smtClean="0">
                <a:latin typeface="Arial" panose="020B0604020202020204" pitchFamily="34" charset="0"/>
                <a:cs typeface="Arial" panose="020B0604020202020204" pitchFamily="34" charset="0"/>
              </a:rPr>
              <a:t>2</a:t>
            </a:r>
            <a:r>
              <a:rPr lang="en-GB" sz="2500" dirty="0" smtClean="0">
                <a:latin typeface="Arial" panose="020B0604020202020204" pitchFamily="34" charset="0"/>
                <a:cs typeface="Arial" panose="020B0604020202020204" pitchFamily="34" charset="0"/>
              </a:rPr>
              <a:t>H</a:t>
            </a:r>
            <a:r>
              <a:rPr lang="en-GB" sz="2500" baseline="-25000" dirty="0">
                <a:latin typeface="Arial" panose="020B0604020202020204" pitchFamily="34" charset="0"/>
                <a:cs typeface="Arial" panose="020B0604020202020204" pitchFamily="34" charset="0"/>
              </a:rPr>
              <a:t>6</a:t>
            </a:r>
          </a:p>
        </p:txBody>
      </p:sp>
      <p:sp>
        <p:nvSpPr>
          <p:cNvPr id="24" name="TextBox 23"/>
          <p:cNvSpPr txBox="1"/>
          <p:nvPr/>
        </p:nvSpPr>
        <p:spPr>
          <a:xfrm>
            <a:off x="1100775" y="44624"/>
            <a:ext cx="6423553" cy="461665"/>
          </a:xfrm>
          <a:prstGeom prst="rect">
            <a:avLst/>
          </a:prstGeom>
          <a:noFill/>
        </p:spPr>
        <p:txBody>
          <a:bodyPr wrap="none" rtlCol="0">
            <a:spAutoFit/>
          </a:bodyPr>
          <a:lstStyle/>
          <a:p>
            <a:r>
              <a:rPr lang="en-GB" sz="2400" b="1" dirty="0" err="1" smtClean="0">
                <a:latin typeface="Arial" panose="020B0604020202020204" pitchFamily="34" charset="0"/>
                <a:cs typeface="Arial" panose="020B0604020202020204" pitchFamily="34" charset="0"/>
              </a:rPr>
              <a:t>CompChem</a:t>
            </a:r>
            <a:r>
              <a:rPr lang="en-GB" sz="2400" b="1" dirty="0" smtClean="0">
                <a:latin typeface="Arial" panose="020B0604020202020204" pitchFamily="34" charset="0"/>
                <a:cs typeface="Arial" panose="020B0604020202020204" pitchFamily="34" charset="0"/>
              </a:rPr>
              <a:t> reproducibility: lesson learned</a:t>
            </a:r>
            <a:endParaRPr lang="en-GB" sz="2400" b="1" dirty="0">
              <a:latin typeface="Arial" panose="020B0604020202020204" pitchFamily="34" charset="0"/>
              <a:cs typeface="Arial" panose="020B0604020202020204" pitchFamily="34" charset="0"/>
            </a:endParaRPr>
          </a:p>
        </p:txBody>
      </p:sp>
      <p:pic>
        <p:nvPicPr>
          <p:cNvPr id="3" name="Picture 3" descr="Z:\Presentations\CCP5_manchester\images\reproducibility\final_colorbli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018" y="1116266"/>
            <a:ext cx="9432033" cy="53515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Steboss\Documents\2-methylindo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4983" y="621432"/>
            <a:ext cx="908189" cy="13420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6512" y="4946392"/>
            <a:ext cx="9180512" cy="1938992"/>
          </a:xfrm>
          <a:prstGeom prst="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9906" y="4946392"/>
            <a:ext cx="8409673" cy="1938992"/>
          </a:xfrm>
          <a:prstGeom prst="rect">
            <a:avLst/>
          </a:prstGeom>
          <a:noFill/>
        </p:spPr>
        <p:txBody>
          <a:bodyPr wrap="none" rtlCol="0">
            <a:spAutoFit/>
          </a:bodyPr>
          <a:lstStyle/>
          <a:p>
            <a:pPr algn="ctr"/>
            <a:r>
              <a:rPr lang="it-IT" sz="2400" b="1" dirty="0" smtClean="0">
                <a:solidFill>
                  <a:srgbClr val="002060"/>
                </a:solidFill>
                <a:latin typeface="Arial" panose="020B0604020202020204" pitchFamily="34" charset="0"/>
                <a:cs typeface="Arial" panose="020B0604020202020204" pitchFamily="34" charset="0"/>
              </a:rPr>
              <a:t>What did we learn?</a:t>
            </a:r>
            <a:endParaRPr lang="it-IT" sz="2400" dirty="0" smtClean="0">
              <a:solidFill>
                <a:srgbClr val="002060"/>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Implementation details mainly influence the reproducibility</a:t>
            </a:r>
          </a:p>
          <a:p>
            <a:pPr marL="342900"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Impossibility of having a universal protocol  of simulation</a:t>
            </a:r>
          </a:p>
          <a:p>
            <a:pPr marL="342900"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Limit in reproducibility </a:t>
            </a:r>
            <a:r>
              <a:rPr lang="it-IT" sz="2400" dirty="0">
                <a:solidFill>
                  <a:srgbClr val="002060"/>
                </a:solidFill>
                <a:latin typeface="Arial" panose="020B0604020202020204" pitchFamily="34" charset="0"/>
                <a:cs typeface="Arial" panose="020B0604020202020204" pitchFamily="34" charset="0"/>
              </a:rPr>
              <a:t>up to </a:t>
            </a:r>
            <a:r>
              <a:rPr lang="it-IT" sz="2400" dirty="0" smtClean="0">
                <a:solidFill>
                  <a:srgbClr val="002060"/>
                </a:solidFill>
                <a:latin typeface="Arial" panose="020B0604020202020204" pitchFamily="34" charset="0"/>
                <a:cs typeface="Arial" panose="020B0604020202020204" pitchFamily="34" charset="0"/>
              </a:rPr>
              <a:t>0.2 </a:t>
            </a:r>
            <a:r>
              <a:rPr lang="it-IT" sz="2400" dirty="0">
                <a:solidFill>
                  <a:srgbClr val="002060"/>
                </a:solidFill>
                <a:latin typeface="Arial" panose="020B0604020202020204" pitchFamily="34" charset="0"/>
                <a:cs typeface="Arial" panose="020B0604020202020204" pitchFamily="34" charset="0"/>
              </a:rPr>
              <a:t>kcal </a:t>
            </a:r>
            <a:r>
              <a:rPr lang="it-IT" sz="2400" dirty="0" smtClean="0">
                <a:solidFill>
                  <a:srgbClr val="002060"/>
                </a:solidFill>
                <a:latin typeface="Arial" panose="020B0604020202020204" pitchFamily="34" charset="0"/>
                <a:cs typeface="Arial" panose="020B0604020202020204" pitchFamily="34" charset="0"/>
              </a:rPr>
              <a:t>mol</a:t>
            </a:r>
            <a:r>
              <a:rPr lang="it-IT" sz="2400" baseline="30000" dirty="0" smtClean="0">
                <a:solidFill>
                  <a:srgbClr val="002060"/>
                </a:solidFill>
                <a:latin typeface="Arial" panose="020B0604020202020204" pitchFamily="34" charset="0"/>
                <a:cs typeface="Arial" panose="020B0604020202020204" pitchFamily="34" charset="0"/>
              </a:rPr>
              <a:t>-1</a:t>
            </a:r>
            <a:endParaRPr lang="it-IT" sz="2400" dirty="0" smtClean="0">
              <a:solidFill>
                <a:srgbClr val="002060"/>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New codes can be tested with this dataset</a:t>
            </a:r>
          </a:p>
        </p:txBody>
      </p:sp>
      <p:sp>
        <p:nvSpPr>
          <p:cNvPr id="21" name="TextBox 20"/>
          <p:cNvSpPr txBox="1"/>
          <p:nvPr/>
        </p:nvSpPr>
        <p:spPr>
          <a:xfrm>
            <a:off x="7133466" y="1988840"/>
            <a:ext cx="2551102" cy="3683060"/>
          </a:xfrm>
          <a:prstGeom prst="rect">
            <a:avLst/>
          </a:prstGeom>
          <a:noFill/>
        </p:spPr>
        <p:txBody>
          <a:bodyPr wrap="square" rtlCol="0">
            <a:spAutoFit/>
          </a:bodyPr>
          <a:lstStyle/>
          <a:p>
            <a:r>
              <a:rPr lang="it-IT" sz="2000" b="1" dirty="0" smtClean="0">
                <a:solidFill>
                  <a:srgbClr val="002060"/>
                </a:solidFill>
                <a:latin typeface="Arial" panose="020B0604020202020204" pitchFamily="34" charset="0"/>
                <a:cs typeface="Arial" panose="020B0604020202020204" pitchFamily="34" charset="0"/>
              </a:rPr>
              <a:t>MUE </a:t>
            </a:r>
          </a:p>
          <a:p>
            <a:r>
              <a:rPr lang="it-IT" sz="2000" b="1" dirty="0" smtClean="0">
                <a:solidFill>
                  <a:srgbClr val="002060"/>
                </a:solidFill>
                <a:latin typeface="Arial" panose="020B0604020202020204" pitchFamily="34" charset="0"/>
                <a:cs typeface="Arial" panose="020B0604020202020204" pitchFamily="34" charset="0"/>
              </a:rPr>
              <a:t>SOMD</a:t>
            </a:r>
            <a:r>
              <a:rPr lang="en-GB" sz="2000" b="1" dirty="0" smtClean="0">
                <a:solidFill>
                  <a:srgbClr val="002060"/>
                </a:solidFill>
                <a:latin typeface="Arial" panose="020B0604020202020204" pitchFamily="34" charset="0"/>
                <a:cs typeface="Arial" panose="020B0604020202020204" pitchFamily="34" charset="0"/>
              </a:rPr>
              <a:t>-</a:t>
            </a:r>
            <a:r>
              <a:rPr lang="en-GB" sz="2000" b="1" dirty="0" err="1" smtClean="0">
                <a:solidFill>
                  <a:srgbClr val="002060"/>
                </a:solidFill>
                <a:latin typeface="Arial" panose="020B0604020202020204" pitchFamily="34" charset="0"/>
                <a:cs typeface="Arial" panose="020B0604020202020204" pitchFamily="34" charset="0"/>
              </a:rPr>
              <a:t>Gromacs</a:t>
            </a:r>
            <a:r>
              <a:rPr lang="en-GB" sz="2000" b="1" dirty="0" smtClean="0">
                <a:solidFill>
                  <a:srgbClr val="002060"/>
                </a:solidFill>
                <a:latin typeface="Arial" panose="020B0604020202020204" pitchFamily="34" charset="0"/>
                <a:cs typeface="Arial" panose="020B0604020202020204" pitchFamily="34" charset="0"/>
              </a:rPr>
              <a:t>:     0.11 kcal mol</a:t>
            </a:r>
            <a:r>
              <a:rPr lang="en-GB" sz="2000" b="1" baseline="30000" dirty="0" smtClean="0">
                <a:solidFill>
                  <a:srgbClr val="002060"/>
                </a:solidFill>
                <a:latin typeface="Arial" panose="020B0604020202020204" pitchFamily="34" charset="0"/>
                <a:cs typeface="Arial" panose="020B0604020202020204" pitchFamily="34" charset="0"/>
              </a:rPr>
              <a:t>-1</a:t>
            </a:r>
          </a:p>
          <a:p>
            <a:endParaRPr lang="en-GB" sz="2000" b="1" dirty="0">
              <a:solidFill>
                <a:srgbClr val="002060"/>
              </a:solidFill>
              <a:latin typeface="Arial" panose="020B0604020202020204" pitchFamily="34" charset="0"/>
              <a:cs typeface="Arial" panose="020B0604020202020204" pitchFamily="34" charset="0"/>
            </a:endParaRPr>
          </a:p>
          <a:p>
            <a:r>
              <a:rPr lang="en-GB" sz="2000" b="1" dirty="0" smtClean="0">
                <a:solidFill>
                  <a:srgbClr val="002060"/>
                </a:solidFill>
                <a:latin typeface="Arial" panose="020B0604020202020204" pitchFamily="34" charset="0"/>
                <a:cs typeface="Arial" panose="020B0604020202020204" pitchFamily="34" charset="0"/>
              </a:rPr>
              <a:t>SOMD-Amber: </a:t>
            </a:r>
          </a:p>
          <a:p>
            <a:r>
              <a:rPr lang="en-GB" sz="2000" b="1" dirty="0" smtClean="0">
                <a:solidFill>
                  <a:srgbClr val="002060"/>
                </a:solidFill>
                <a:latin typeface="Arial" panose="020B0604020202020204" pitchFamily="34" charset="0"/>
                <a:cs typeface="Arial" panose="020B0604020202020204" pitchFamily="34" charset="0"/>
              </a:rPr>
              <a:t>0.23 kcal mol</a:t>
            </a:r>
            <a:r>
              <a:rPr lang="en-GB" sz="2000" b="1" baseline="30000" dirty="0" smtClean="0">
                <a:solidFill>
                  <a:srgbClr val="002060"/>
                </a:solidFill>
                <a:latin typeface="Arial" panose="020B0604020202020204" pitchFamily="34" charset="0"/>
                <a:cs typeface="Arial" panose="020B0604020202020204" pitchFamily="34" charset="0"/>
              </a:rPr>
              <a:t>-1</a:t>
            </a:r>
          </a:p>
          <a:p>
            <a:endParaRPr lang="it-IT" sz="2000" b="1" baseline="30000" dirty="0">
              <a:solidFill>
                <a:srgbClr val="002060"/>
              </a:solidFill>
              <a:latin typeface="Arial" panose="020B0604020202020204" pitchFamily="34" charset="0"/>
              <a:cs typeface="Arial" panose="020B0604020202020204" pitchFamily="34" charset="0"/>
            </a:endParaRPr>
          </a:p>
          <a:p>
            <a:r>
              <a:rPr lang="it-IT" sz="2000" b="1" dirty="0" smtClean="0">
                <a:solidFill>
                  <a:srgbClr val="002060"/>
                </a:solidFill>
                <a:latin typeface="Arial" panose="020B0604020202020204" pitchFamily="34" charset="0"/>
                <a:cs typeface="Arial" panose="020B0604020202020204" pitchFamily="34" charset="0"/>
              </a:rPr>
              <a:t>SOMD-CHARMM:</a:t>
            </a:r>
          </a:p>
          <a:p>
            <a:r>
              <a:rPr lang="it-IT" sz="2000" b="1" dirty="0" smtClean="0">
                <a:solidFill>
                  <a:srgbClr val="002060"/>
                </a:solidFill>
                <a:latin typeface="Arial" panose="020B0604020202020204" pitchFamily="34" charset="0"/>
                <a:cs typeface="Arial" panose="020B0604020202020204" pitchFamily="34" charset="0"/>
              </a:rPr>
              <a:t>0.15 </a:t>
            </a:r>
            <a:r>
              <a:rPr lang="en-GB" sz="2000" b="1" dirty="0">
                <a:solidFill>
                  <a:srgbClr val="002060"/>
                </a:solidFill>
                <a:latin typeface="Arial" panose="020B0604020202020204" pitchFamily="34" charset="0"/>
                <a:cs typeface="Arial" panose="020B0604020202020204" pitchFamily="34" charset="0"/>
              </a:rPr>
              <a:t>kcal mol</a:t>
            </a:r>
            <a:r>
              <a:rPr lang="en-GB" sz="2000" b="1" baseline="30000" dirty="0">
                <a:solidFill>
                  <a:srgbClr val="002060"/>
                </a:solidFill>
                <a:latin typeface="Arial" panose="020B0604020202020204" pitchFamily="34" charset="0"/>
                <a:cs typeface="Arial" panose="020B0604020202020204" pitchFamily="34" charset="0"/>
              </a:rPr>
              <a:t>-1</a:t>
            </a:r>
          </a:p>
          <a:p>
            <a:endParaRPr lang="it-IT" sz="2000" b="1" dirty="0" smtClean="0">
              <a:solidFill>
                <a:srgbClr val="002060"/>
              </a:solidFill>
              <a:latin typeface="Arial" panose="020B0604020202020204" pitchFamily="34" charset="0"/>
              <a:cs typeface="Arial" panose="020B0604020202020204" pitchFamily="34" charset="0"/>
            </a:endParaRPr>
          </a:p>
          <a:p>
            <a:endParaRPr lang="en-GB" sz="2000" b="1" dirty="0">
              <a:solidFill>
                <a:srgbClr val="002060"/>
              </a:solidFill>
              <a:latin typeface="Arial" panose="020B0604020202020204" pitchFamily="34" charset="0"/>
              <a:cs typeface="Arial" panose="020B0604020202020204" pitchFamily="34" charset="0"/>
            </a:endParaRPr>
          </a:p>
          <a:p>
            <a:endParaRPr lang="en-GB"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453370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067" y="980728"/>
            <a:ext cx="6930301" cy="5262979"/>
          </a:xfrm>
          <a:prstGeom prst="rect">
            <a:avLst/>
          </a:prstGeom>
          <a:noFill/>
        </p:spPr>
        <p:txBody>
          <a:bodyPr wrap="square" rtlCol="0">
            <a:spAutoFit/>
          </a:bodyPr>
          <a:lstStyle/>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What are alchemical free energy calculations?</a:t>
            </a: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lnSpc>
                <a:spcPct val="150000"/>
              </a:lnSpc>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Challenges in alchemical free energy: Reproducibility                                 Lipophilicity estimations                        Host-guest binding affinities</a:t>
            </a: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Conclusions</a:t>
            </a:r>
            <a:endParaRPr lang="it-IT"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838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067" y="980728"/>
            <a:ext cx="6930301" cy="5262979"/>
          </a:xfrm>
          <a:prstGeom prst="rect">
            <a:avLst/>
          </a:prstGeom>
          <a:noFill/>
        </p:spPr>
        <p:txBody>
          <a:bodyPr wrap="square" rtlCol="0">
            <a:spAutoFit/>
          </a:bodyPr>
          <a:lstStyle/>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What are alchemical free energy calculations?</a:t>
            </a: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lnSpc>
                <a:spcPct val="150000"/>
              </a:lnSpc>
              <a:buFont typeface="+mj-lt"/>
              <a:buAutoNum type="romanUcPeriod"/>
            </a:pPr>
            <a:r>
              <a:rPr lang="it-IT" sz="2400" b="1" dirty="0">
                <a:solidFill>
                  <a:srgbClr val="002060"/>
                </a:solidFill>
                <a:latin typeface="Arial" panose="020B0604020202020204" pitchFamily="34" charset="0"/>
                <a:cs typeface="Arial" panose="020B0604020202020204" pitchFamily="34" charset="0"/>
              </a:rPr>
              <a:t>Challenges in alchemical free energy: Reproducibility                                 Lipophilicity estimations                        Host-guest binding affinities</a:t>
            </a: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Conclusions</a:t>
            </a:r>
            <a:endParaRPr lang="it-IT" sz="24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1762" y="4581128"/>
            <a:ext cx="9144000" cy="2276614"/>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0"/>
            <a:ext cx="9144000" cy="2276872"/>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20064" y="3423577"/>
            <a:ext cx="9144000" cy="509479"/>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0170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206067" y="44624"/>
            <a:ext cx="8902437"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A further step: free energy predictions for log P estimations</a:t>
            </a:r>
            <a:endParaRPr lang="en-GB" sz="2400" b="1" dirty="0">
              <a:latin typeface="Arial" panose="020B0604020202020204" pitchFamily="34" charset="0"/>
              <a:cs typeface="Arial" panose="020B0604020202020204" pitchFamily="34" charset="0"/>
            </a:endParaRPr>
          </a:p>
        </p:txBody>
      </p:sp>
      <p:sp>
        <p:nvSpPr>
          <p:cNvPr id="23" name="Rectangle 22"/>
          <p:cNvSpPr/>
          <p:nvPr/>
        </p:nvSpPr>
        <p:spPr>
          <a:xfrm>
            <a:off x="281780" y="980728"/>
            <a:ext cx="2304256" cy="406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2195737" y="1223517"/>
            <a:ext cx="2304256" cy="406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1" name="TextBox 40"/>
              <p:cNvSpPr txBox="1"/>
              <p:nvPr/>
            </p:nvSpPr>
            <p:spPr>
              <a:xfrm>
                <a:off x="5273846" y="810584"/>
                <a:ext cx="2610522" cy="882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r>
                            <a:rPr lang="it-IT" sz="2400" b="0" i="1" smtClean="0">
                              <a:latin typeface="Cambria Math"/>
                            </a:rPr>
                            <m:t>𝑃</m:t>
                          </m:r>
                        </m:e>
                      </m:func>
                      <m:r>
                        <a:rPr lang="en-GB" sz="2400" b="0" i="1" smtClean="0">
                          <a:latin typeface="Cambria Math"/>
                        </a:rPr>
                        <m:t>=</m:t>
                      </m:r>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d>
                                    <m:dPr>
                                      <m:begChr m:val="["/>
                                      <m:endChr m:val="]"/>
                                      <m:ctrlPr>
                                        <a:rPr lang="en-GB" sz="2400" b="0" i="1" smtClean="0">
                                          <a:latin typeface="Cambria Math" panose="02040503050406030204" pitchFamily="18" charset="0"/>
                                        </a:rPr>
                                      </m:ctrlPr>
                                    </m:dPr>
                                    <m:e>
                                      <m:r>
                                        <a:rPr lang="en-GB" sz="2400" b="0" i="1" smtClean="0">
                                          <a:latin typeface="Cambria Math"/>
                                        </a:rPr>
                                        <m:t>𝐴</m:t>
                                      </m:r>
                                    </m:e>
                                  </m:d>
                                </m:e>
                                <m:sub>
                                  <m:r>
                                    <a:rPr lang="en-GB" sz="2400" b="0" i="1" smtClean="0">
                                      <a:latin typeface="Cambria Math"/>
                                    </a:rPr>
                                    <m:t>𝑐𝑦𝑐</m:t>
                                  </m:r>
                                </m:sub>
                              </m:sSub>
                            </m:num>
                            <m:den>
                              <m:sSub>
                                <m:sSubPr>
                                  <m:ctrlPr>
                                    <a:rPr lang="en-GB" sz="2400" b="0" i="1" smtClean="0">
                                      <a:latin typeface="Cambria Math" panose="02040503050406030204" pitchFamily="18" charset="0"/>
                                    </a:rPr>
                                  </m:ctrlPr>
                                </m:sSubPr>
                                <m:e>
                                  <m:d>
                                    <m:dPr>
                                      <m:begChr m:val="["/>
                                      <m:endChr m:val="]"/>
                                      <m:ctrlPr>
                                        <a:rPr lang="en-GB" sz="2400" b="0" i="1" smtClean="0">
                                          <a:latin typeface="Cambria Math" panose="02040503050406030204" pitchFamily="18" charset="0"/>
                                        </a:rPr>
                                      </m:ctrlPr>
                                    </m:dPr>
                                    <m:e>
                                      <m:r>
                                        <a:rPr lang="en-GB" sz="2400" b="0" i="1" smtClean="0">
                                          <a:latin typeface="Cambria Math"/>
                                        </a:rPr>
                                        <m:t>𝐴</m:t>
                                      </m:r>
                                    </m:e>
                                  </m:d>
                                </m:e>
                                <m:sub>
                                  <m:r>
                                    <a:rPr lang="en-GB" sz="2400" b="0" i="1" smtClean="0">
                                      <a:latin typeface="Cambria Math"/>
                                    </a:rPr>
                                    <m:t>𝑤𝑎𝑡</m:t>
                                  </m:r>
                                </m:sub>
                              </m:sSub>
                            </m:den>
                          </m:f>
                        </m:e>
                      </m:func>
                    </m:oMath>
                  </m:oMathPara>
                </a14:m>
                <a:endParaRPr lang="en-GB"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273846" y="810584"/>
                <a:ext cx="2610522" cy="882357"/>
              </a:xfrm>
              <a:prstGeom prst="rect">
                <a:avLst/>
              </a:prstGeom>
              <a:blipFill rotWithShape="1">
                <a:blip r:embed="rId3"/>
                <a:stretch>
                  <a:fillRect/>
                </a:stretch>
              </a:blipFill>
            </p:spPr>
            <p:txBody>
              <a:bodyPr/>
              <a:lstStyle/>
              <a:p>
                <a:r>
                  <a:rPr lang="en-GB">
                    <a:noFill/>
                  </a:rPr>
                  <a:t> </a:t>
                </a:r>
              </a:p>
            </p:txBody>
          </p:sp>
        </mc:Fallback>
      </mc:AlternateContent>
      <p:pic>
        <p:nvPicPr>
          <p:cNvPr id="43" name="图片 19">
            <a:extLst>
              <a:ext uri="{FF2B5EF4-FFF2-40B4-BE49-F238E27FC236}">
                <a16:creationId xmlns:a16="http://schemas.microsoft.com/office/drawing/2014/main" id="{3DF07C00-C7DE-2E45-B572-8D78648CC4C9}"/>
              </a:ext>
            </a:extLst>
          </p:cNvPr>
          <p:cNvPicPr>
            <a:picLocks noChangeAspect="1"/>
          </p:cNvPicPr>
          <p:nvPr/>
        </p:nvPicPr>
        <p:blipFill>
          <a:blip r:embed="rId4"/>
          <a:stretch>
            <a:fillRect/>
          </a:stretch>
        </p:blipFill>
        <p:spPr>
          <a:xfrm>
            <a:off x="323528" y="1922115"/>
            <a:ext cx="1170251" cy="1606615"/>
          </a:xfrm>
          <a:prstGeom prst="rect">
            <a:avLst/>
          </a:prstGeom>
        </p:spPr>
      </p:pic>
      <p:sp>
        <p:nvSpPr>
          <p:cNvPr id="45" name="文本框 18">
            <a:extLst>
              <a:ext uri="{FF2B5EF4-FFF2-40B4-BE49-F238E27FC236}">
                <a16:creationId xmlns:a16="http://schemas.microsoft.com/office/drawing/2014/main" id="{C0B83A02-E3EB-EF42-975A-97539CDF6C19}"/>
              </a:ext>
            </a:extLst>
          </p:cNvPr>
          <p:cNvSpPr txBox="1"/>
          <p:nvPr/>
        </p:nvSpPr>
        <p:spPr>
          <a:xfrm>
            <a:off x="4788024" y="1949491"/>
            <a:ext cx="4176464" cy="4154984"/>
          </a:xfrm>
          <a:prstGeom prst="rect">
            <a:avLst/>
          </a:prstGeom>
          <a:noFill/>
        </p:spPr>
        <p:txBody>
          <a:bodyPr wrap="square" rtlCol="0">
            <a:spAutoFit/>
          </a:bodyPr>
          <a:lstStyle/>
          <a:p>
            <a:pPr algn="ctr"/>
            <a:r>
              <a:rPr kumimoji="1" lang="en-US" altLang="zh-CN" sz="2400" b="1" dirty="0" smtClean="0">
                <a:solidFill>
                  <a:srgbClr val="002060"/>
                </a:solidFill>
                <a:latin typeface="Arial" panose="020B0604020202020204" pitchFamily="34" charset="0"/>
                <a:cs typeface="Arial" panose="020B0604020202020204" pitchFamily="34" charset="0"/>
              </a:rPr>
              <a:t>Why log P is so important?</a:t>
            </a:r>
          </a:p>
          <a:p>
            <a:endParaRPr kumimoji="1" lang="en-US" altLang="zh-CN"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400" dirty="0" smtClean="0">
                <a:solidFill>
                  <a:srgbClr val="002060"/>
                </a:solidFill>
                <a:latin typeface="Arial" panose="020B0604020202020204" pitchFamily="34" charset="0"/>
                <a:cs typeface="Arial" panose="020B0604020202020204" pitchFamily="34" charset="0"/>
              </a:rPr>
              <a:t>Indication on distribution and absorption of a drug in a body</a:t>
            </a:r>
          </a:p>
          <a:p>
            <a:pPr marL="342900" indent="-342900">
              <a:buFont typeface="Arial" panose="020B0604020202020204" pitchFamily="34" charset="0"/>
              <a:buChar char="•"/>
            </a:pPr>
            <a:endParaRPr kumimoji="1" lang="en-US" altLang="zh-CN"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400" dirty="0" smtClean="0">
                <a:solidFill>
                  <a:srgbClr val="002060"/>
                </a:solidFill>
                <a:latin typeface="Arial" panose="020B0604020202020204" pitchFamily="34" charset="0"/>
                <a:cs typeface="Arial" panose="020B0604020202020204" pitchFamily="34" charset="0"/>
              </a:rPr>
              <a:t>Evaluation for possible drug candidates</a:t>
            </a:r>
          </a:p>
          <a:p>
            <a:pPr marL="342900" indent="-342900">
              <a:buFont typeface="Arial" panose="020B0604020202020204" pitchFamily="34" charset="0"/>
              <a:buChar char="•"/>
            </a:pPr>
            <a:endParaRPr kumimoji="1" lang="en-US" altLang="zh-CN" sz="2400" dirty="0">
              <a:solidFill>
                <a:srgbClr val="002060"/>
              </a:solidFill>
              <a:latin typeface="Arial" panose="020B0604020202020204" pitchFamily="34" charset="0"/>
              <a:cs typeface="Arial" panose="020B0604020202020204" pitchFamily="34" charset="0"/>
            </a:endParaRPr>
          </a:p>
          <a:p>
            <a:endParaRPr kumimoji="1" lang="en-US" altLang="zh-CN" sz="2400" dirty="0" smtClean="0">
              <a:solidFill>
                <a:srgbClr val="002060"/>
              </a:solidFill>
              <a:latin typeface="Arial" panose="020B0604020202020204" pitchFamily="34" charset="0"/>
              <a:cs typeface="Arial" panose="020B0604020202020204" pitchFamily="34" charset="0"/>
            </a:endParaRPr>
          </a:p>
          <a:p>
            <a:endParaRPr kumimoji="1" lang="en-US" altLang="zh-CN" sz="2400" dirty="0">
              <a:solidFill>
                <a:srgbClr val="002060"/>
              </a:solidFill>
              <a:latin typeface="Arial" panose="020B0604020202020204" pitchFamily="34" charset="0"/>
              <a:cs typeface="Arial" panose="020B0604020202020204" pitchFamily="34" charset="0"/>
            </a:endParaRPr>
          </a:p>
        </p:txBody>
      </p:sp>
      <p:sp>
        <p:nvSpPr>
          <p:cNvPr id="46" name="Rounded Rectangle 45"/>
          <p:cNvSpPr/>
          <p:nvPr/>
        </p:nvSpPr>
        <p:spPr>
          <a:xfrm>
            <a:off x="2267744" y="1732260"/>
            <a:ext cx="1620179" cy="3683348"/>
          </a:xfrm>
          <a:prstGeom prst="roundRect">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267744" y="1704876"/>
            <a:ext cx="1620179" cy="1152128"/>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2060"/>
              </a:solidFill>
              <a:latin typeface="Arial" panose="020B0604020202020204" pitchFamily="34" charset="0"/>
              <a:cs typeface="Arial" panose="020B0604020202020204" pitchFamily="34" charset="0"/>
            </a:endParaRPr>
          </a:p>
        </p:txBody>
      </p:sp>
      <p:sp>
        <p:nvSpPr>
          <p:cNvPr id="48" name="Rectangle 47"/>
          <p:cNvSpPr/>
          <p:nvPr/>
        </p:nvSpPr>
        <p:spPr>
          <a:xfrm>
            <a:off x="2267744" y="2607296"/>
            <a:ext cx="1620179" cy="9881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p:cNvCxnSpPr/>
          <p:nvPr/>
        </p:nvCxnSpPr>
        <p:spPr>
          <a:xfrm>
            <a:off x="2267745" y="2394422"/>
            <a:ext cx="0" cy="129299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269049" y="2707704"/>
            <a:ext cx="1820518" cy="400110"/>
          </a:xfrm>
          <a:prstGeom prst="rect">
            <a:avLst/>
          </a:prstGeom>
        </p:spPr>
        <p:txBody>
          <a:bodyPr wrap="square">
            <a:spAutoFit/>
          </a:bodyPr>
          <a:lstStyle/>
          <a:p>
            <a:r>
              <a:rPr lang="it-IT" sz="2000" dirty="0" smtClean="0">
                <a:solidFill>
                  <a:srgbClr val="002060"/>
                </a:solidFill>
                <a:latin typeface="Arial" panose="020B0604020202020204" pitchFamily="34" charset="0"/>
                <a:cs typeface="Arial" panose="020B0604020202020204" pitchFamily="34" charset="0"/>
              </a:rPr>
              <a:t>Cyclohexane</a:t>
            </a:r>
            <a:endParaRPr lang="en-GB" sz="2000" dirty="0">
              <a:latin typeface="Arial" panose="020B0604020202020204" pitchFamily="34" charset="0"/>
              <a:cs typeface="Arial" panose="020B0604020202020204" pitchFamily="34" charset="0"/>
            </a:endParaRPr>
          </a:p>
        </p:txBody>
      </p:sp>
      <p:sp>
        <p:nvSpPr>
          <p:cNvPr id="51" name="Rectangle 50"/>
          <p:cNvSpPr/>
          <p:nvPr/>
        </p:nvSpPr>
        <p:spPr>
          <a:xfrm>
            <a:off x="2519772" y="4119028"/>
            <a:ext cx="1105580" cy="400110"/>
          </a:xfrm>
          <a:prstGeom prst="rect">
            <a:avLst/>
          </a:prstGeom>
        </p:spPr>
        <p:txBody>
          <a:bodyPr wrap="square">
            <a:spAutoFit/>
          </a:bodyPr>
          <a:lstStyle/>
          <a:p>
            <a:pPr algn="ctr"/>
            <a:r>
              <a:rPr lang="it-IT" sz="2000" dirty="0" smtClean="0">
                <a:solidFill>
                  <a:srgbClr val="002060"/>
                </a:solidFill>
                <a:latin typeface="Arial" panose="020B0604020202020204" pitchFamily="34" charset="0"/>
                <a:cs typeface="Arial" panose="020B0604020202020204" pitchFamily="34" charset="0"/>
              </a:rPr>
              <a:t>Water</a:t>
            </a:r>
            <a:endParaRPr lang="en-GB" sz="2000" dirty="0">
              <a:latin typeface="Arial" panose="020B0604020202020204" pitchFamily="34" charset="0"/>
              <a:cs typeface="Arial" panose="020B0604020202020204" pitchFamily="34" charset="0"/>
            </a:endParaRPr>
          </a:p>
        </p:txBody>
      </p:sp>
      <p:cxnSp>
        <p:nvCxnSpPr>
          <p:cNvPr id="52" name="Straight Connector 51"/>
          <p:cNvCxnSpPr/>
          <p:nvPr/>
        </p:nvCxnSpPr>
        <p:spPr>
          <a:xfrm>
            <a:off x="3887924" y="2536792"/>
            <a:ext cx="0" cy="129299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259824" y="1632868"/>
            <a:ext cx="1880128" cy="203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Curved Left Arrow 43"/>
          <p:cNvSpPr/>
          <p:nvPr/>
        </p:nvSpPr>
        <p:spPr>
          <a:xfrm rot="16200000">
            <a:off x="1877239" y="478189"/>
            <a:ext cx="812081" cy="1825296"/>
          </a:xfrm>
          <a:prstGeom prst="curvedLeftArrow">
            <a:avLst>
              <a:gd name="adj1" fmla="val 1491"/>
              <a:gd name="adj2" fmla="val 50000"/>
              <a:gd name="adj3" fmla="val 3960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0643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p:bldP spid="45" grpId="0"/>
      <p:bldP spid="46" grpId="0" animBg="1"/>
      <p:bldP spid="47" grpId="0" animBg="1"/>
      <p:bldP spid="48" grpId="0" animBg="1"/>
      <p:bldP spid="50" grpId="0"/>
      <p:bldP spid="51" grpId="0"/>
      <p:bldP spid="5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TextBox 40"/>
              <p:cNvSpPr txBox="1"/>
              <p:nvPr/>
            </p:nvSpPr>
            <p:spPr>
              <a:xfrm>
                <a:off x="809349" y="764704"/>
                <a:ext cx="2610522" cy="882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r>
                            <a:rPr lang="it-IT" sz="2400" b="0" i="1" smtClean="0">
                              <a:latin typeface="Cambria Math"/>
                            </a:rPr>
                            <m:t>𝑃</m:t>
                          </m:r>
                        </m:e>
                      </m:func>
                      <m:r>
                        <a:rPr lang="en-GB" sz="2400" b="0" i="1" smtClean="0">
                          <a:latin typeface="Cambria Math"/>
                        </a:rPr>
                        <m:t>=</m:t>
                      </m:r>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d>
                                    <m:dPr>
                                      <m:begChr m:val="["/>
                                      <m:endChr m:val="]"/>
                                      <m:ctrlPr>
                                        <a:rPr lang="en-GB" sz="2400" b="0" i="1" smtClean="0">
                                          <a:latin typeface="Cambria Math" panose="02040503050406030204" pitchFamily="18" charset="0"/>
                                        </a:rPr>
                                      </m:ctrlPr>
                                    </m:dPr>
                                    <m:e>
                                      <m:r>
                                        <a:rPr lang="en-GB" sz="2400" b="0" i="1" smtClean="0">
                                          <a:latin typeface="Cambria Math"/>
                                        </a:rPr>
                                        <m:t>𝐴</m:t>
                                      </m:r>
                                    </m:e>
                                  </m:d>
                                </m:e>
                                <m:sub>
                                  <m:r>
                                    <a:rPr lang="en-GB" sz="2400" b="0" i="1" smtClean="0">
                                      <a:latin typeface="Cambria Math"/>
                                    </a:rPr>
                                    <m:t>𝑐𝑦𝑐</m:t>
                                  </m:r>
                                </m:sub>
                              </m:sSub>
                            </m:num>
                            <m:den>
                              <m:sSub>
                                <m:sSubPr>
                                  <m:ctrlPr>
                                    <a:rPr lang="en-GB" sz="2400" b="0" i="1" smtClean="0">
                                      <a:latin typeface="Cambria Math" panose="02040503050406030204" pitchFamily="18" charset="0"/>
                                    </a:rPr>
                                  </m:ctrlPr>
                                </m:sSubPr>
                                <m:e>
                                  <m:d>
                                    <m:dPr>
                                      <m:begChr m:val="["/>
                                      <m:endChr m:val="]"/>
                                      <m:ctrlPr>
                                        <a:rPr lang="en-GB" sz="2400" b="0" i="1" smtClean="0">
                                          <a:latin typeface="Cambria Math" panose="02040503050406030204" pitchFamily="18" charset="0"/>
                                        </a:rPr>
                                      </m:ctrlPr>
                                    </m:dPr>
                                    <m:e>
                                      <m:r>
                                        <a:rPr lang="en-GB" sz="2400" b="0" i="1" smtClean="0">
                                          <a:latin typeface="Cambria Math"/>
                                        </a:rPr>
                                        <m:t>𝐴</m:t>
                                      </m:r>
                                    </m:e>
                                  </m:d>
                                </m:e>
                                <m:sub>
                                  <m:r>
                                    <a:rPr lang="en-GB" sz="2400" b="0" i="1" smtClean="0">
                                      <a:latin typeface="Cambria Math"/>
                                    </a:rPr>
                                    <m:t>𝑤𝑎𝑡</m:t>
                                  </m:r>
                                </m:sub>
                              </m:sSub>
                            </m:den>
                          </m:f>
                        </m:e>
                      </m:func>
                    </m:oMath>
                  </m:oMathPara>
                </a14:m>
                <a:endParaRPr lang="en-GB"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809349" y="764704"/>
                <a:ext cx="2610522" cy="882357"/>
              </a:xfrm>
              <a:prstGeom prst="rect">
                <a:avLst/>
              </a:prstGeom>
              <a:blipFill rotWithShape="1">
                <a:blip r:embed="rId3"/>
                <a:stretch>
                  <a:fillRect/>
                </a:stretch>
              </a:blipFill>
            </p:spPr>
            <p:txBody>
              <a:bodyPr/>
              <a:lstStyle/>
              <a:p>
                <a:r>
                  <a:rPr lang="en-GB">
                    <a:noFill/>
                  </a:rPr>
                  <a:t> </a:t>
                </a:r>
              </a:p>
            </p:txBody>
          </p:sp>
        </mc:Fallback>
      </mc:AlternateContent>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993838" y="44624"/>
            <a:ext cx="7610610"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Can we predict log P with alchemical calculations?</a:t>
            </a:r>
            <a:endParaRPr lang="en-GB" sz="2400" b="1" dirty="0">
              <a:latin typeface="Arial" panose="020B0604020202020204" pitchFamily="34" charset="0"/>
              <a:cs typeface="Arial" panose="020B0604020202020204" pitchFamily="34" charset="0"/>
            </a:endParaRPr>
          </a:p>
        </p:txBody>
      </p:sp>
      <p:sp>
        <p:nvSpPr>
          <p:cNvPr id="23" name="Rectangle 22"/>
          <p:cNvSpPr/>
          <p:nvPr/>
        </p:nvSpPr>
        <p:spPr>
          <a:xfrm>
            <a:off x="-6252" y="688628"/>
            <a:ext cx="2304256" cy="406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449038" y="2308090"/>
            <a:ext cx="2304256" cy="406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Z:\Presentations\CCP5_manchester\images\ohag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841" y="688628"/>
            <a:ext cx="3457575" cy="7143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st andrews uni c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Image result for st andrews uni c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5210572" y="1474305"/>
            <a:ext cx="2971711" cy="369332"/>
          </a:xfrm>
          <a:prstGeom prst="rect">
            <a:avLst/>
          </a:prstGeom>
        </p:spPr>
        <p:txBody>
          <a:bodyPr wrap="none">
            <a:spAutoFit/>
          </a:bodyPr>
          <a:lstStyle/>
          <a:p>
            <a:r>
              <a:rPr kumimoji="1" lang="en-US" altLang="zh-CN" b="1" dirty="0" smtClean="0">
                <a:solidFill>
                  <a:srgbClr val="002060"/>
                </a:solidFill>
                <a:latin typeface="Arial" panose="020B0604020202020204" pitchFamily="34" charset="0"/>
                <a:cs typeface="Arial" panose="020B0604020202020204" pitchFamily="34" charset="0"/>
              </a:rPr>
              <a:t>University of St. Andrews</a:t>
            </a:r>
            <a:endParaRPr lang="en-GB" b="1" dirty="0"/>
          </a:p>
        </p:txBody>
      </p:sp>
      <p:pic>
        <p:nvPicPr>
          <p:cNvPr id="24" name="图片 7">
            <a:extLst>
              <a:ext uri="{FF2B5EF4-FFF2-40B4-BE49-F238E27FC236}">
                <a16:creationId xmlns:a16="http://schemas.microsoft.com/office/drawing/2014/main" id="{16422B5D-790C-684D-AC90-0AF090E035B2}"/>
              </a:ext>
            </a:extLst>
          </p:cNvPr>
          <p:cNvPicPr>
            <a:picLocks noChangeAspect="1"/>
          </p:cNvPicPr>
          <p:nvPr/>
        </p:nvPicPr>
        <p:blipFill>
          <a:blip r:embed="rId5"/>
          <a:stretch>
            <a:fillRect/>
          </a:stretch>
        </p:blipFill>
        <p:spPr>
          <a:xfrm>
            <a:off x="3719615" y="1964136"/>
            <a:ext cx="708369" cy="1905269"/>
          </a:xfrm>
          <a:prstGeom prst="rect">
            <a:avLst/>
          </a:prstGeom>
        </p:spPr>
      </p:pic>
      <p:pic>
        <p:nvPicPr>
          <p:cNvPr id="25" name="图片 8">
            <a:extLst>
              <a:ext uri="{FF2B5EF4-FFF2-40B4-BE49-F238E27FC236}">
                <a16:creationId xmlns:a16="http://schemas.microsoft.com/office/drawing/2014/main" id="{D58378B8-CFBC-A547-8C74-D21381B73B7B}"/>
              </a:ext>
            </a:extLst>
          </p:cNvPr>
          <p:cNvPicPr>
            <a:picLocks noChangeAspect="1"/>
          </p:cNvPicPr>
          <p:nvPr/>
        </p:nvPicPr>
        <p:blipFill>
          <a:blip r:embed="rId6"/>
          <a:stretch>
            <a:fillRect/>
          </a:stretch>
        </p:blipFill>
        <p:spPr>
          <a:xfrm>
            <a:off x="2483752" y="2031849"/>
            <a:ext cx="706859" cy="1901207"/>
          </a:xfrm>
          <a:prstGeom prst="rect">
            <a:avLst/>
          </a:prstGeom>
        </p:spPr>
      </p:pic>
      <p:pic>
        <p:nvPicPr>
          <p:cNvPr id="26" name="图片 11">
            <a:extLst>
              <a:ext uri="{FF2B5EF4-FFF2-40B4-BE49-F238E27FC236}">
                <a16:creationId xmlns:a16="http://schemas.microsoft.com/office/drawing/2014/main" id="{40B4FD02-AFE3-0948-9F5F-5760BCF1BFEC}"/>
              </a:ext>
            </a:extLst>
          </p:cNvPr>
          <p:cNvPicPr>
            <a:picLocks noChangeAspect="1"/>
          </p:cNvPicPr>
          <p:nvPr/>
        </p:nvPicPr>
        <p:blipFill>
          <a:blip r:embed="rId7"/>
          <a:stretch>
            <a:fillRect/>
          </a:stretch>
        </p:blipFill>
        <p:spPr>
          <a:xfrm>
            <a:off x="4799143" y="1988840"/>
            <a:ext cx="1066312" cy="1985548"/>
          </a:xfrm>
          <a:prstGeom prst="rect">
            <a:avLst/>
          </a:prstGeom>
        </p:spPr>
      </p:pic>
      <p:pic>
        <p:nvPicPr>
          <p:cNvPr id="27" name="图片 16">
            <a:extLst>
              <a:ext uri="{FF2B5EF4-FFF2-40B4-BE49-F238E27FC236}">
                <a16:creationId xmlns:a16="http://schemas.microsoft.com/office/drawing/2014/main" id="{FD1BC28B-A64F-4A4C-BCE8-BB41E8252748}"/>
              </a:ext>
            </a:extLst>
          </p:cNvPr>
          <p:cNvPicPr>
            <a:picLocks noChangeAspect="1"/>
          </p:cNvPicPr>
          <p:nvPr/>
        </p:nvPicPr>
        <p:blipFill>
          <a:blip r:embed="rId8"/>
          <a:stretch>
            <a:fillRect/>
          </a:stretch>
        </p:blipFill>
        <p:spPr>
          <a:xfrm>
            <a:off x="6171756" y="1994703"/>
            <a:ext cx="1429773" cy="1979685"/>
          </a:xfrm>
          <a:prstGeom prst="rect">
            <a:avLst/>
          </a:prstGeom>
        </p:spPr>
      </p:pic>
      <p:pic>
        <p:nvPicPr>
          <p:cNvPr id="28" name="图片 19">
            <a:extLst>
              <a:ext uri="{FF2B5EF4-FFF2-40B4-BE49-F238E27FC236}">
                <a16:creationId xmlns:a16="http://schemas.microsoft.com/office/drawing/2014/main" id="{3DF07C00-C7DE-2E45-B572-8D78648CC4C9}"/>
              </a:ext>
            </a:extLst>
          </p:cNvPr>
          <p:cNvPicPr>
            <a:picLocks noChangeAspect="1"/>
          </p:cNvPicPr>
          <p:nvPr/>
        </p:nvPicPr>
        <p:blipFill>
          <a:blip r:embed="rId9"/>
          <a:stretch>
            <a:fillRect/>
          </a:stretch>
        </p:blipFill>
        <p:spPr>
          <a:xfrm>
            <a:off x="7705354" y="1988840"/>
            <a:ext cx="1438646" cy="1975090"/>
          </a:xfrm>
          <a:prstGeom prst="rect">
            <a:avLst/>
          </a:prstGeom>
        </p:spPr>
      </p:pic>
      <p:sp>
        <p:nvSpPr>
          <p:cNvPr id="38" name="Rounded Rectangle 37"/>
          <p:cNvSpPr/>
          <p:nvPr/>
        </p:nvSpPr>
        <p:spPr>
          <a:xfrm>
            <a:off x="375496" y="1761876"/>
            <a:ext cx="1620179" cy="3683348"/>
          </a:xfrm>
          <a:prstGeom prst="roundRect">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375496" y="1734492"/>
            <a:ext cx="1620179" cy="1152128"/>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2060"/>
              </a:solidFill>
              <a:latin typeface="Arial" panose="020B0604020202020204" pitchFamily="34" charset="0"/>
              <a:cs typeface="Arial" panose="020B0604020202020204" pitchFamily="34" charset="0"/>
            </a:endParaRPr>
          </a:p>
        </p:txBody>
      </p:sp>
      <p:sp>
        <p:nvSpPr>
          <p:cNvPr id="40" name="Rectangle 39"/>
          <p:cNvSpPr/>
          <p:nvPr/>
        </p:nvSpPr>
        <p:spPr>
          <a:xfrm>
            <a:off x="375496" y="2636912"/>
            <a:ext cx="1620179" cy="9881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p:cNvCxnSpPr/>
          <p:nvPr/>
        </p:nvCxnSpPr>
        <p:spPr>
          <a:xfrm>
            <a:off x="375497" y="2424038"/>
            <a:ext cx="0" cy="129299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76801" y="2737320"/>
            <a:ext cx="1820518" cy="400110"/>
          </a:xfrm>
          <a:prstGeom prst="rect">
            <a:avLst/>
          </a:prstGeom>
        </p:spPr>
        <p:txBody>
          <a:bodyPr wrap="square">
            <a:spAutoFit/>
          </a:bodyPr>
          <a:lstStyle/>
          <a:p>
            <a:r>
              <a:rPr lang="it-IT" sz="2000" dirty="0" smtClean="0">
                <a:solidFill>
                  <a:srgbClr val="002060"/>
                </a:solidFill>
                <a:latin typeface="Arial" panose="020B0604020202020204" pitchFamily="34" charset="0"/>
                <a:cs typeface="Arial" panose="020B0604020202020204" pitchFamily="34" charset="0"/>
              </a:rPr>
              <a:t>Cyclohexane</a:t>
            </a:r>
            <a:endParaRPr lang="en-GB" sz="2000" dirty="0">
              <a:latin typeface="Arial" panose="020B0604020202020204" pitchFamily="34" charset="0"/>
              <a:cs typeface="Arial" panose="020B0604020202020204" pitchFamily="34" charset="0"/>
            </a:endParaRPr>
          </a:p>
        </p:txBody>
      </p:sp>
      <p:sp>
        <p:nvSpPr>
          <p:cNvPr id="55" name="Rectangle 54"/>
          <p:cNvSpPr/>
          <p:nvPr/>
        </p:nvSpPr>
        <p:spPr>
          <a:xfrm>
            <a:off x="627524" y="4148644"/>
            <a:ext cx="1105580" cy="400110"/>
          </a:xfrm>
          <a:prstGeom prst="rect">
            <a:avLst/>
          </a:prstGeom>
        </p:spPr>
        <p:txBody>
          <a:bodyPr wrap="square">
            <a:spAutoFit/>
          </a:bodyPr>
          <a:lstStyle/>
          <a:p>
            <a:pPr algn="ctr"/>
            <a:r>
              <a:rPr lang="it-IT" sz="2000" dirty="0" smtClean="0">
                <a:solidFill>
                  <a:srgbClr val="002060"/>
                </a:solidFill>
                <a:latin typeface="Arial" panose="020B0604020202020204" pitchFamily="34" charset="0"/>
                <a:cs typeface="Arial" panose="020B0604020202020204" pitchFamily="34" charset="0"/>
              </a:rPr>
              <a:t>Water</a:t>
            </a:r>
            <a:endParaRPr lang="en-GB" sz="2000" dirty="0">
              <a:latin typeface="Arial" panose="020B0604020202020204" pitchFamily="34" charset="0"/>
              <a:cs typeface="Arial" panose="020B0604020202020204" pitchFamily="34" charset="0"/>
            </a:endParaRPr>
          </a:p>
        </p:txBody>
      </p:sp>
      <p:cxnSp>
        <p:nvCxnSpPr>
          <p:cNvPr id="56" name="Straight Connector 55"/>
          <p:cNvCxnSpPr/>
          <p:nvPr/>
        </p:nvCxnSpPr>
        <p:spPr>
          <a:xfrm>
            <a:off x="1995676" y="2566408"/>
            <a:ext cx="0" cy="129299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67576" y="1662484"/>
            <a:ext cx="1880128" cy="203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8018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971600" y="44624"/>
            <a:ext cx="7645876"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log P estimations are in line with experimental data</a:t>
            </a:r>
            <a:endParaRPr lang="en-GB" sz="2400" b="1" dirty="0">
              <a:latin typeface="Arial" panose="020B0604020202020204" pitchFamily="34" charset="0"/>
              <a:cs typeface="Arial" panose="020B0604020202020204" pitchFamily="34" charset="0"/>
            </a:endParaRPr>
          </a:p>
        </p:txBody>
      </p:sp>
      <p:sp>
        <p:nvSpPr>
          <p:cNvPr id="23" name="Rectangle 22"/>
          <p:cNvSpPr/>
          <p:nvPr/>
        </p:nvSpPr>
        <p:spPr>
          <a:xfrm>
            <a:off x="-6252" y="688628"/>
            <a:ext cx="2304256" cy="406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4" descr="Image result for st andrews uni c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Image result for st andrews uni c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9" name="Picture 2" descr="Z:\Papers\LogP_StAndrews\1_logP_new.png">
            <a:extLst>
              <a:ext uri="{FF2B5EF4-FFF2-40B4-BE49-F238E27FC236}">
                <a16:creationId xmlns:a16="http://schemas.microsoft.com/office/drawing/2014/main" id="{35EAA33D-D94D-864E-9B55-218659BA6E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41945"/>
            <a:ext cx="9144000" cy="564988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5">
            <a:extLst>
              <a:ext uri="{FF2B5EF4-FFF2-40B4-BE49-F238E27FC236}">
                <a16:creationId xmlns:a16="http://schemas.microsoft.com/office/drawing/2014/main" id="{1C60304C-60CE-B749-9241-D4860E18244C}"/>
              </a:ext>
            </a:extLst>
          </p:cNvPr>
          <p:cNvSpPr/>
          <p:nvPr/>
        </p:nvSpPr>
        <p:spPr>
          <a:xfrm>
            <a:off x="5436096" y="1412776"/>
            <a:ext cx="4295886" cy="830997"/>
          </a:xfrm>
          <a:prstGeom prst="rect">
            <a:avLst/>
          </a:prstGeom>
        </p:spPr>
        <p:txBody>
          <a:bodyPr wrap="square">
            <a:spAutoFit/>
          </a:bodyPr>
          <a:lstStyle/>
          <a:p>
            <a:r>
              <a:rPr lang="en-GB" sz="2400" b="1" dirty="0">
                <a:solidFill>
                  <a:srgbClr val="002060"/>
                </a:solidFill>
                <a:latin typeface="Arial" panose="020B0604020202020204" pitchFamily="34" charset="0"/>
                <a:cs typeface="Arial" panose="020B0604020202020204" pitchFamily="34" charset="0"/>
              </a:rPr>
              <a:t> Kendall</a:t>
            </a:r>
            <a:r>
              <a:rPr lang="en-GB" sz="2400" b="1" dirty="0">
                <a:solidFill>
                  <a:srgbClr val="002060"/>
                </a:solidFill>
                <a:latin typeface="Symbol" panose="05050102010706020507" pitchFamily="18" charset="2"/>
                <a:cs typeface="Arial" panose="020B0604020202020204" pitchFamily="34" charset="0"/>
              </a:rPr>
              <a:t> t     </a:t>
            </a:r>
            <a:r>
              <a:rPr lang="en-GB" sz="2400" b="1" dirty="0" smtClean="0">
                <a:solidFill>
                  <a:srgbClr val="002060"/>
                </a:solidFill>
                <a:latin typeface="Symbol" panose="05050102010706020507" pitchFamily="18" charset="2"/>
                <a:cs typeface="Arial" panose="020B0604020202020204" pitchFamily="34" charset="0"/>
              </a:rPr>
              <a:t> </a:t>
            </a:r>
            <a:r>
              <a:rPr lang="en-GB" sz="2400" b="1" dirty="0" smtClean="0">
                <a:solidFill>
                  <a:srgbClr val="002060"/>
                </a:solidFill>
                <a:latin typeface="Arial" panose="020B0604020202020204" pitchFamily="34" charset="0"/>
                <a:cs typeface="Arial" panose="020B0604020202020204" pitchFamily="34" charset="0"/>
              </a:rPr>
              <a:t>0.50 </a:t>
            </a:r>
            <a:r>
              <a:rPr lang="en-GB" sz="2400" b="1" dirty="0">
                <a:solidFill>
                  <a:srgbClr val="002060"/>
                </a:solidFill>
                <a:latin typeface="Arial" panose="020B0604020202020204" pitchFamily="34" charset="0"/>
                <a:cs typeface="Arial" panose="020B0604020202020204" pitchFamily="34" charset="0"/>
              </a:rPr>
              <a:t>+/- 0.10</a:t>
            </a:r>
          </a:p>
          <a:p>
            <a:r>
              <a:rPr lang="en-GB" sz="2400" b="1" dirty="0" smtClean="0">
                <a:solidFill>
                  <a:srgbClr val="002060"/>
                </a:solidFill>
                <a:latin typeface="Arial" panose="020B0604020202020204" pitchFamily="34" charset="0"/>
                <a:cs typeface="Arial" panose="020B0604020202020204" pitchFamily="34" charset="0"/>
              </a:rPr>
              <a:t> MUE             </a:t>
            </a:r>
            <a:r>
              <a:rPr lang="en-GB" sz="2400" b="1" dirty="0">
                <a:solidFill>
                  <a:srgbClr val="002060"/>
                </a:solidFill>
                <a:latin typeface="Arial" panose="020B0604020202020204" pitchFamily="34" charset="0"/>
                <a:cs typeface="Arial" panose="020B0604020202020204" pitchFamily="34" charset="0"/>
              </a:rPr>
              <a:t>0.77 +/- 0.01 </a:t>
            </a:r>
          </a:p>
        </p:txBody>
      </p:sp>
      <p:sp>
        <p:nvSpPr>
          <p:cNvPr id="5" name="Rectangle 4"/>
          <p:cNvSpPr/>
          <p:nvPr/>
        </p:nvSpPr>
        <p:spPr>
          <a:xfrm>
            <a:off x="1907704" y="5457790"/>
            <a:ext cx="518457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图片 8">
            <a:extLst>
              <a:ext uri="{FF2B5EF4-FFF2-40B4-BE49-F238E27FC236}">
                <a16:creationId xmlns:a16="http://schemas.microsoft.com/office/drawing/2014/main" id="{D58378B8-CFBC-A547-8C74-D21381B73B7B}"/>
              </a:ext>
            </a:extLst>
          </p:cNvPr>
          <p:cNvPicPr>
            <a:picLocks noChangeAspect="1"/>
          </p:cNvPicPr>
          <p:nvPr/>
        </p:nvPicPr>
        <p:blipFill>
          <a:blip r:embed="rId4"/>
          <a:stretch>
            <a:fillRect/>
          </a:stretch>
        </p:blipFill>
        <p:spPr>
          <a:xfrm>
            <a:off x="2123728" y="4900026"/>
            <a:ext cx="706859" cy="1901207"/>
          </a:xfrm>
          <a:prstGeom prst="rect">
            <a:avLst/>
          </a:prstGeom>
        </p:spPr>
      </p:pic>
      <p:pic>
        <p:nvPicPr>
          <p:cNvPr id="24" name="图片 7">
            <a:extLst>
              <a:ext uri="{FF2B5EF4-FFF2-40B4-BE49-F238E27FC236}">
                <a16:creationId xmlns:a16="http://schemas.microsoft.com/office/drawing/2014/main" id="{16422B5D-790C-684D-AC90-0AF090E035B2}"/>
              </a:ext>
            </a:extLst>
          </p:cNvPr>
          <p:cNvPicPr>
            <a:picLocks noChangeAspect="1"/>
          </p:cNvPicPr>
          <p:nvPr/>
        </p:nvPicPr>
        <p:blipFill>
          <a:blip r:embed="rId5"/>
          <a:stretch>
            <a:fillRect/>
          </a:stretch>
        </p:blipFill>
        <p:spPr>
          <a:xfrm>
            <a:off x="3419872" y="4881726"/>
            <a:ext cx="708369" cy="1905269"/>
          </a:xfrm>
          <a:prstGeom prst="rect">
            <a:avLst/>
          </a:prstGeom>
        </p:spPr>
      </p:pic>
      <p:pic>
        <p:nvPicPr>
          <p:cNvPr id="26" name="图片 11">
            <a:extLst>
              <a:ext uri="{FF2B5EF4-FFF2-40B4-BE49-F238E27FC236}">
                <a16:creationId xmlns:a16="http://schemas.microsoft.com/office/drawing/2014/main" id="{40B4FD02-AFE3-0948-9F5F-5760BCF1BFEC}"/>
              </a:ext>
            </a:extLst>
          </p:cNvPr>
          <p:cNvPicPr>
            <a:picLocks noChangeAspect="1"/>
          </p:cNvPicPr>
          <p:nvPr/>
        </p:nvPicPr>
        <p:blipFill>
          <a:blip r:embed="rId6"/>
          <a:stretch>
            <a:fillRect/>
          </a:stretch>
        </p:blipFill>
        <p:spPr>
          <a:xfrm>
            <a:off x="4585808" y="4852777"/>
            <a:ext cx="1066312" cy="1985548"/>
          </a:xfrm>
          <a:prstGeom prst="rect">
            <a:avLst/>
          </a:prstGeom>
        </p:spPr>
      </p:pic>
      <p:pic>
        <p:nvPicPr>
          <p:cNvPr id="27" name="图片 16">
            <a:extLst>
              <a:ext uri="{FF2B5EF4-FFF2-40B4-BE49-F238E27FC236}">
                <a16:creationId xmlns:a16="http://schemas.microsoft.com/office/drawing/2014/main" id="{FD1BC28B-A64F-4A4C-BCE8-BB41E8252748}"/>
              </a:ext>
            </a:extLst>
          </p:cNvPr>
          <p:cNvPicPr>
            <a:picLocks noChangeAspect="1"/>
          </p:cNvPicPr>
          <p:nvPr/>
        </p:nvPicPr>
        <p:blipFill>
          <a:blip r:embed="rId7"/>
          <a:stretch>
            <a:fillRect/>
          </a:stretch>
        </p:blipFill>
        <p:spPr>
          <a:xfrm>
            <a:off x="5878531" y="4807310"/>
            <a:ext cx="1429773" cy="1979685"/>
          </a:xfrm>
          <a:prstGeom prst="rect">
            <a:avLst/>
          </a:prstGeom>
        </p:spPr>
      </p:pic>
      <p:pic>
        <p:nvPicPr>
          <p:cNvPr id="28" name="图片 19">
            <a:extLst>
              <a:ext uri="{FF2B5EF4-FFF2-40B4-BE49-F238E27FC236}">
                <a16:creationId xmlns:a16="http://schemas.microsoft.com/office/drawing/2014/main" id="{3DF07C00-C7DE-2E45-B572-8D78648CC4C9}"/>
              </a:ext>
            </a:extLst>
          </p:cNvPr>
          <p:cNvPicPr>
            <a:picLocks noChangeAspect="1"/>
          </p:cNvPicPr>
          <p:nvPr/>
        </p:nvPicPr>
        <p:blipFill>
          <a:blip r:embed="rId8"/>
          <a:stretch>
            <a:fillRect/>
          </a:stretch>
        </p:blipFill>
        <p:spPr>
          <a:xfrm>
            <a:off x="7381826" y="4809718"/>
            <a:ext cx="1438646" cy="1975090"/>
          </a:xfrm>
          <a:prstGeom prst="rect">
            <a:avLst/>
          </a:prstGeom>
        </p:spPr>
      </p:pic>
      <p:sp>
        <p:nvSpPr>
          <p:cNvPr id="15" name="Rectangle 14"/>
          <p:cNvSpPr/>
          <p:nvPr/>
        </p:nvSpPr>
        <p:spPr>
          <a:xfrm>
            <a:off x="0" y="4577060"/>
            <a:ext cx="9144000" cy="2248882"/>
          </a:xfrm>
          <a:prstGeom prst="rect">
            <a:avLst/>
          </a:pr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07504" y="4649068"/>
            <a:ext cx="8856984" cy="2308324"/>
          </a:xfrm>
          <a:prstGeom prst="rect">
            <a:avLst/>
          </a:prstGeom>
          <a:noFill/>
        </p:spPr>
        <p:txBody>
          <a:bodyPr wrap="square" rtlCol="0">
            <a:spAutoFit/>
          </a:bodyPr>
          <a:lstStyle/>
          <a:p>
            <a:pPr algn="ctr"/>
            <a:r>
              <a:rPr lang="it-IT" sz="2400" b="1" dirty="0">
                <a:solidFill>
                  <a:srgbClr val="002060"/>
                </a:solidFill>
                <a:latin typeface="Arial" panose="020B0604020202020204" pitchFamily="34" charset="0"/>
                <a:cs typeface="Arial" panose="020B0604020202020204" pitchFamily="34" charset="0"/>
              </a:rPr>
              <a:t>	</a:t>
            </a:r>
            <a:r>
              <a:rPr lang="it-IT" sz="2400" b="1" dirty="0" smtClean="0">
                <a:solidFill>
                  <a:srgbClr val="002060"/>
                </a:solidFill>
                <a:latin typeface="Arial" panose="020B0604020202020204" pitchFamily="34" charset="0"/>
                <a:cs typeface="Arial" panose="020B0604020202020204" pitchFamily="34" charset="0"/>
              </a:rPr>
              <a:t>What did we learn?</a:t>
            </a:r>
          </a:p>
          <a:p>
            <a:pPr marL="800100" lvl="1"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A good approximation of the organic phase can give reasonable results</a:t>
            </a:r>
          </a:p>
          <a:p>
            <a:pPr marL="800100" lvl="1"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Alchemical free energy calculations have potential for lipophilicity measurements of small neutral molecules</a:t>
            </a:r>
          </a:p>
          <a:p>
            <a:pPr marL="800100" lvl="1"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Extension to tautomers and protonated species</a:t>
            </a:r>
          </a:p>
        </p:txBody>
      </p:sp>
    </p:spTree>
    <p:extLst>
      <p:ext uri="{BB962C8B-B14F-4D97-AF65-F5344CB8AC3E}">
        <p14:creationId xmlns:p14="http://schemas.microsoft.com/office/powerpoint/2010/main" val="3331392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619672" y="0"/>
            <a:ext cx="6530762"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A more complicated step: log D predictions</a:t>
            </a:r>
            <a:endParaRPr lang="en-GB" sz="2400" b="1" dirty="0">
              <a:latin typeface="Arial" panose="020B0604020202020204" pitchFamily="34" charset="0"/>
              <a:cs typeface="Arial" panose="020B0604020202020204" pitchFamily="34" charset="0"/>
            </a:endParaRPr>
          </a:p>
        </p:txBody>
      </p:sp>
      <p:sp>
        <p:nvSpPr>
          <p:cNvPr id="23" name="Rectangle 22"/>
          <p:cNvSpPr/>
          <p:nvPr/>
        </p:nvSpPr>
        <p:spPr>
          <a:xfrm>
            <a:off x="281780" y="980728"/>
            <a:ext cx="2304256" cy="406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2915816" y="1223517"/>
            <a:ext cx="2304256" cy="406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ounded Rectangle 45"/>
          <p:cNvSpPr/>
          <p:nvPr/>
        </p:nvSpPr>
        <p:spPr>
          <a:xfrm>
            <a:off x="2987823" y="1732260"/>
            <a:ext cx="1620179" cy="3683348"/>
          </a:xfrm>
          <a:prstGeom prst="roundRect">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987823" y="1704876"/>
            <a:ext cx="1620179" cy="1152128"/>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2060"/>
              </a:solidFill>
              <a:latin typeface="Arial" panose="020B0604020202020204" pitchFamily="34" charset="0"/>
              <a:cs typeface="Arial" panose="020B0604020202020204" pitchFamily="34" charset="0"/>
            </a:endParaRPr>
          </a:p>
        </p:txBody>
      </p:sp>
      <p:sp>
        <p:nvSpPr>
          <p:cNvPr id="48" name="Rectangle 47"/>
          <p:cNvSpPr/>
          <p:nvPr/>
        </p:nvSpPr>
        <p:spPr>
          <a:xfrm>
            <a:off x="2987823" y="2607296"/>
            <a:ext cx="1620179" cy="9881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p:cNvCxnSpPr/>
          <p:nvPr/>
        </p:nvCxnSpPr>
        <p:spPr>
          <a:xfrm>
            <a:off x="2987824" y="2394422"/>
            <a:ext cx="0" cy="129299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989128" y="2707704"/>
            <a:ext cx="1820518" cy="400110"/>
          </a:xfrm>
          <a:prstGeom prst="rect">
            <a:avLst/>
          </a:prstGeom>
        </p:spPr>
        <p:txBody>
          <a:bodyPr wrap="square">
            <a:spAutoFit/>
          </a:bodyPr>
          <a:lstStyle/>
          <a:p>
            <a:r>
              <a:rPr lang="it-IT" sz="2000" dirty="0" smtClean="0">
                <a:solidFill>
                  <a:srgbClr val="002060"/>
                </a:solidFill>
                <a:latin typeface="Arial" panose="020B0604020202020204" pitchFamily="34" charset="0"/>
                <a:cs typeface="Arial" panose="020B0604020202020204" pitchFamily="34" charset="0"/>
              </a:rPr>
              <a:t>Cyclohexane</a:t>
            </a:r>
            <a:endParaRPr lang="en-GB" sz="2000" dirty="0">
              <a:latin typeface="Arial" panose="020B0604020202020204" pitchFamily="34" charset="0"/>
              <a:cs typeface="Arial" panose="020B0604020202020204" pitchFamily="34" charset="0"/>
            </a:endParaRPr>
          </a:p>
        </p:txBody>
      </p:sp>
      <p:sp>
        <p:nvSpPr>
          <p:cNvPr id="51" name="Rectangle 50"/>
          <p:cNvSpPr/>
          <p:nvPr/>
        </p:nvSpPr>
        <p:spPr>
          <a:xfrm>
            <a:off x="3239851" y="4119028"/>
            <a:ext cx="1105580" cy="400110"/>
          </a:xfrm>
          <a:prstGeom prst="rect">
            <a:avLst/>
          </a:prstGeom>
        </p:spPr>
        <p:txBody>
          <a:bodyPr wrap="square">
            <a:spAutoFit/>
          </a:bodyPr>
          <a:lstStyle/>
          <a:p>
            <a:pPr algn="ctr"/>
            <a:r>
              <a:rPr lang="it-IT" sz="2000" dirty="0" smtClean="0">
                <a:solidFill>
                  <a:srgbClr val="002060"/>
                </a:solidFill>
                <a:latin typeface="Arial" panose="020B0604020202020204" pitchFamily="34" charset="0"/>
                <a:cs typeface="Arial" panose="020B0604020202020204" pitchFamily="34" charset="0"/>
              </a:rPr>
              <a:t>Water</a:t>
            </a:r>
            <a:endParaRPr lang="en-GB" sz="2000" dirty="0">
              <a:latin typeface="Arial" panose="020B0604020202020204" pitchFamily="34" charset="0"/>
              <a:cs typeface="Arial" panose="020B0604020202020204" pitchFamily="34" charset="0"/>
            </a:endParaRPr>
          </a:p>
        </p:txBody>
      </p:sp>
      <p:cxnSp>
        <p:nvCxnSpPr>
          <p:cNvPr id="52" name="Straight Connector 51"/>
          <p:cNvCxnSpPr/>
          <p:nvPr/>
        </p:nvCxnSpPr>
        <p:spPr>
          <a:xfrm>
            <a:off x="4608003" y="2536792"/>
            <a:ext cx="0" cy="129299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79903" y="1632868"/>
            <a:ext cx="1880128" cy="203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Curved Left Arrow 43"/>
          <p:cNvSpPr/>
          <p:nvPr/>
        </p:nvSpPr>
        <p:spPr>
          <a:xfrm rot="16200000">
            <a:off x="2054272" y="478189"/>
            <a:ext cx="812081" cy="1825296"/>
          </a:xfrm>
          <a:prstGeom prst="curvedLeftArrow">
            <a:avLst>
              <a:gd name="adj1" fmla="val 1491"/>
              <a:gd name="adj2" fmla="val 50000"/>
              <a:gd name="adj3" fmla="val 3960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122" name="Picture 2" descr="Z:\Presentations\CCP5_manchester\images\lo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035571"/>
            <a:ext cx="2666577" cy="290559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5178324" y="908720"/>
                <a:ext cx="3858172" cy="9113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r>
                            <a:rPr lang="en-GB" sz="2400" b="0" i="1" smtClean="0">
                              <a:latin typeface="Cambria Math"/>
                            </a:rPr>
                            <m:t>𝐷</m:t>
                          </m:r>
                        </m:e>
                      </m:func>
                      <m:r>
                        <a:rPr lang="en-GB" sz="2400" b="0" i="1" smtClean="0">
                          <a:latin typeface="Cambria Math"/>
                        </a:rPr>
                        <m:t>=</m:t>
                      </m:r>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d>
                                    <m:dPr>
                                      <m:begChr m:val="["/>
                                      <m:endChr m:val="]"/>
                                      <m:ctrlPr>
                                        <a:rPr lang="en-GB" sz="2400" b="0" i="1" smtClean="0">
                                          <a:latin typeface="Cambria Math" panose="02040503050406030204" pitchFamily="18" charset="0"/>
                                        </a:rPr>
                                      </m:ctrlPr>
                                    </m:dPr>
                                    <m:e>
                                      <m:r>
                                        <a:rPr lang="en-GB" sz="2400" b="0" i="1" smtClean="0">
                                          <a:latin typeface="Cambria Math"/>
                                        </a:rPr>
                                        <m:t>𝐴</m:t>
                                      </m:r>
                                    </m:e>
                                  </m:d>
                                </m:e>
                                <m:sub>
                                  <m:r>
                                    <a:rPr lang="en-GB" sz="2400" b="0" i="1" smtClean="0">
                                      <a:latin typeface="Cambria Math"/>
                                    </a:rPr>
                                    <m:t>𝑐𝑦𝑐</m:t>
                                  </m:r>
                                </m:sub>
                              </m:sSub>
                              <m:r>
                                <a:rPr lang="en-GB" sz="2400" b="0" i="1" smtClean="0">
                                  <a:latin typeface="Cambria Math"/>
                                </a:rPr>
                                <m:t>+</m:t>
                              </m:r>
                              <m:sSubSup>
                                <m:sSubSupPr>
                                  <m:ctrlPr>
                                    <a:rPr lang="en-GB" sz="2400" b="0" i="1" smtClean="0">
                                      <a:latin typeface="Cambria Math" panose="02040503050406030204" pitchFamily="18" charset="0"/>
                                    </a:rPr>
                                  </m:ctrlPr>
                                </m:sSubSupPr>
                                <m:e>
                                  <m:d>
                                    <m:dPr>
                                      <m:begChr m:val="["/>
                                      <m:endChr m:val="]"/>
                                      <m:ctrlPr>
                                        <a:rPr lang="en-GB" sz="2400" b="0" i="1" smtClean="0">
                                          <a:latin typeface="Cambria Math" panose="02040503050406030204" pitchFamily="18" charset="0"/>
                                        </a:rPr>
                                      </m:ctrlPr>
                                    </m:dPr>
                                    <m:e>
                                      <m:r>
                                        <a:rPr lang="en-GB" sz="2400" b="0" i="1" smtClean="0">
                                          <a:latin typeface="Cambria Math"/>
                                        </a:rPr>
                                        <m:t>𝐴</m:t>
                                      </m:r>
                                    </m:e>
                                  </m:d>
                                </m:e>
                                <m:sub>
                                  <m:r>
                                    <a:rPr lang="en-GB" sz="2400" b="0" i="1" smtClean="0">
                                      <a:latin typeface="Cambria Math"/>
                                    </a:rPr>
                                    <m:t>𝑐𝑦𝑐</m:t>
                                  </m:r>
                                </m:sub>
                                <m:sup>
                                  <m:r>
                                    <a:rPr lang="en-GB" sz="2400" b="0" i="1" smtClean="0">
                                      <a:latin typeface="Cambria Math"/>
                                    </a:rPr>
                                    <m:t>+</m:t>
                                  </m:r>
                                </m:sup>
                              </m:sSubSup>
                            </m:num>
                            <m:den>
                              <m:sSub>
                                <m:sSubPr>
                                  <m:ctrlPr>
                                    <a:rPr lang="en-GB" sz="2400" b="0" i="1" smtClean="0">
                                      <a:latin typeface="Cambria Math" panose="02040503050406030204" pitchFamily="18" charset="0"/>
                                    </a:rPr>
                                  </m:ctrlPr>
                                </m:sSubPr>
                                <m:e>
                                  <m:d>
                                    <m:dPr>
                                      <m:begChr m:val="["/>
                                      <m:endChr m:val="]"/>
                                      <m:ctrlPr>
                                        <a:rPr lang="en-GB" sz="2400" b="0" i="1" smtClean="0">
                                          <a:latin typeface="Cambria Math" panose="02040503050406030204" pitchFamily="18" charset="0"/>
                                        </a:rPr>
                                      </m:ctrlPr>
                                    </m:dPr>
                                    <m:e>
                                      <m:r>
                                        <a:rPr lang="en-GB" sz="2400" b="0" i="1" smtClean="0">
                                          <a:latin typeface="Cambria Math"/>
                                        </a:rPr>
                                        <m:t>𝐴</m:t>
                                      </m:r>
                                    </m:e>
                                  </m:d>
                                </m:e>
                                <m:sub>
                                  <m:r>
                                    <a:rPr lang="en-GB" sz="2400" b="0" i="1" smtClean="0">
                                      <a:latin typeface="Cambria Math"/>
                                    </a:rPr>
                                    <m:t>𝑤𝑎𝑡</m:t>
                                  </m:r>
                                </m:sub>
                              </m:sSub>
                              <m:r>
                                <a:rPr lang="en-GB" sz="2400" b="0" i="1" smtClean="0">
                                  <a:latin typeface="Cambria Math"/>
                                </a:rPr>
                                <m:t>+</m:t>
                              </m:r>
                              <m:sSubSup>
                                <m:sSubSupPr>
                                  <m:ctrlPr>
                                    <a:rPr lang="en-GB" sz="2400" b="0" i="1" smtClean="0">
                                      <a:latin typeface="Cambria Math" panose="02040503050406030204" pitchFamily="18" charset="0"/>
                                    </a:rPr>
                                  </m:ctrlPr>
                                </m:sSubSupPr>
                                <m:e>
                                  <m:d>
                                    <m:dPr>
                                      <m:begChr m:val="["/>
                                      <m:endChr m:val="]"/>
                                      <m:ctrlPr>
                                        <a:rPr lang="en-GB" sz="2400" b="0" i="1" smtClean="0">
                                          <a:latin typeface="Cambria Math" panose="02040503050406030204" pitchFamily="18" charset="0"/>
                                        </a:rPr>
                                      </m:ctrlPr>
                                    </m:dPr>
                                    <m:e>
                                      <m:r>
                                        <a:rPr lang="en-GB" sz="2400" b="0" i="1" smtClean="0">
                                          <a:latin typeface="Cambria Math"/>
                                        </a:rPr>
                                        <m:t>𝐴</m:t>
                                      </m:r>
                                    </m:e>
                                  </m:d>
                                </m:e>
                                <m:sub>
                                  <m:r>
                                    <a:rPr lang="en-GB" sz="2400" b="0" i="1" smtClean="0">
                                      <a:latin typeface="Cambria Math"/>
                                    </a:rPr>
                                    <m:t>𝑤𝑎𝑡</m:t>
                                  </m:r>
                                </m:sub>
                                <m:sup>
                                  <m:r>
                                    <a:rPr lang="en-GB" sz="2400" b="0" i="1" smtClean="0">
                                      <a:latin typeface="Cambria Math"/>
                                    </a:rPr>
                                    <m:t>+</m:t>
                                  </m:r>
                                </m:sup>
                              </m:sSubSup>
                            </m:den>
                          </m:f>
                        </m:e>
                      </m:func>
                    </m:oMath>
                  </m:oMathPara>
                </a14:m>
                <a:endParaRPr lang="en-GB"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178324" y="908720"/>
                <a:ext cx="3858172" cy="911340"/>
              </a:xfrm>
              <a:prstGeom prst="rect">
                <a:avLst/>
              </a:prstGeom>
              <a:blipFill rotWithShape="1">
                <a:blip r:embed="rId4"/>
                <a:stretch>
                  <a:fillRect/>
                </a:stretch>
              </a:blipFill>
            </p:spPr>
            <p:txBody>
              <a:bodyPr/>
              <a:lstStyle/>
              <a:p>
                <a:r>
                  <a:rPr lang="en-GB">
                    <a:noFill/>
                  </a:rPr>
                  <a:t> </a:t>
                </a:r>
              </a:p>
            </p:txBody>
          </p:sp>
        </mc:Fallback>
      </mc:AlternateContent>
      <p:sp>
        <p:nvSpPr>
          <p:cNvPr id="22" name="文本框 18">
            <a:extLst>
              <a:ext uri="{FF2B5EF4-FFF2-40B4-BE49-F238E27FC236}">
                <a16:creationId xmlns:a16="http://schemas.microsoft.com/office/drawing/2014/main" id="{C0B83A02-E3EB-EF42-975A-97539CDF6C19}"/>
              </a:ext>
            </a:extLst>
          </p:cNvPr>
          <p:cNvSpPr txBox="1"/>
          <p:nvPr/>
        </p:nvSpPr>
        <p:spPr>
          <a:xfrm>
            <a:off x="4932040" y="2226344"/>
            <a:ext cx="4176464" cy="4154984"/>
          </a:xfrm>
          <a:prstGeom prst="rect">
            <a:avLst/>
          </a:prstGeom>
          <a:noFill/>
        </p:spPr>
        <p:txBody>
          <a:bodyPr wrap="square" rtlCol="0">
            <a:spAutoFit/>
          </a:bodyPr>
          <a:lstStyle/>
          <a:p>
            <a:pPr algn="ctr"/>
            <a:r>
              <a:rPr kumimoji="1" lang="en-US" altLang="zh-CN" sz="2400" b="1" dirty="0" smtClean="0">
                <a:solidFill>
                  <a:srgbClr val="002060"/>
                </a:solidFill>
                <a:latin typeface="Arial" panose="020B0604020202020204" pitchFamily="34" charset="0"/>
                <a:cs typeface="Arial" panose="020B0604020202020204" pitchFamily="34" charset="0"/>
              </a:rPr>
              <a:t>Why log D is so important?</a:t>
            </a:r>
          </a:p>
          <a:p>
            <a:endParaRPr kumimoji="1" lang="en-US" altLang="zh-CN"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400" dirty="0" smtClean="0">
                <a:solidFill>
                  <a:srgbClr val="002060"/>
                </a:solidFill>
                <a:latin typeface="Arial" panose="020B0604020202020204" pitchFamily="34" charset="0"/>
                <a:cs typeface="Arial" panose="020B0604020202020204" pitchFamily="34" charset="0"/>
              </a:rPr>
              <a:t>Indication on distribution and absorption of a drug in a body</a:t>
            </a:r>
          </a:p>
          <a:p>
            <a:pPr marL="342900" indent="-342900">
              <a:buFont typeface="Arial" panose="020B0604020202020204" pitchFamily="34" charset="0"/>
              <a:buChar char="•"/>
            </a:pPr>
            <a:endParaRPr kumimoji="1" lang="en-US" altLang="zh-CN"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400" dirty="0" smtClean="0">
                <a:solidFill>
                  <a:srgbClr val="002060"/>
                </a:solidFill>
                <a:latin typeface="Arial" panose="020B0604020202020204" pitchFamily="34" charset="0"/>
                <a:cs typeface="Arial" panose="020B0604020202020204" pitchFamily="34" charset="0"/>
              </a:rPr>
              <a:t>Evaluation for possible drug candidates</a:t>
            </a:r>
          </a:p>
          <a:p>
            <a:pPr marL="342900" indent="-342900">
              <a:buFont typeface="Arial" panose="020B0604020202020204" pitchFamily="34" charset="0"/>
              <a:buChar char="•"/>
            </a:pPr>
            <a:endParaRPr kumimoji="1" lang="en-US" altLang="zh-CN" sz="2400" dirty="0">
              <a:solidFill>
                <a:srgbClr val="002060"/>
              </a:solidFill>
              <a:latin typeface="Arial" panose="020B0604020202020204" pitchFamily="34" charset="0"/>
              <a:cs typeface="Arial" panose="020B0604020202020204" pitchFamily="34" charset="0"/>
            </a:endParaRPr>
          </a:p>
          <a:p>
            <a:endParaRPr kumimoji="1" lang="en-US" altLang="zh-CN" sz="2400" dirty="0" smtClean="0">
              <a:solidFill>
                <a:srgbClr val="002060"/>
              </a:solidFill>
              <a:latin typeface="Arial" panose="020B0604020202020204" pitchFamily="34" charset="0"/>
              <a:cs typeface="Arial" panose="020B0604020202020204" pitchFamily="34" charset="0"/>
            </a:endParaRPr>
          </a:p>
          <a:p>
            <a:endParaRPr kumimoji="1" lang="en-US" altLang="zh-CN"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84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0" animBg="1"/>
      <p:bldP spid="47" grpId="0" animBg="1"/>
      <p:bldP spid="48" grpId="0" animBg="1"/>
      <p:bldP spid="50" grpId="0"/>
      <p:bldP spid="51" grpId="0"/>
      <p:bldP spid="53" grpId="0" animBg="1"/>
      <p:bldP spid="44" grpId="0" animBg="1"/>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3203848" y="4405070"/>
            <a:ext cx="2304256" cy="406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3" name="TextBox 12"/>
          <p:cNvSpPr txBox="1">
            <a:spLocks noChangeArrowheads="1"/>
          </p:cNvSpPr>
          <p:nvPr/>
        </p:nvSpPr>
        <p:spPr bwMode="auto">
          <a:xfrm>
            <a:off x="-36512" y="426144"/>
            <a:ext cx="972108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it-IT" b="1" dirty="0" smtClean="0">
              <a:solidFill>
                <a:srgbClr val="002060"/>
              </a:solidFill>
            </a:endParaRPr>
          </a:p>
          <a:p>
            <a:endParaRPr lang="it-IT" b="1" dirty="0">
              <a:solidFill>
                <a:srgbClr val="002060"/>
              </a:solidFill>
            </a:endParaRPr>
          </a:p>
          <a:p>
            <a:endParaRPr lang="it-IT" b="1" dirty="0" smtClean="0">
              <a:solidFill>
                <a:srgbClr val="002060"/>
              </a:solidFill>
            </a:endParaRPr>
          </a:p>
          <a:p>
            <a:endParaRPr lang="it-IT" b="1" dirty="0">
              <a:solidFill>
                <a:srgbClr val="002060"/>
              </a:solidFill>
            </a:endParaRPr>
          </a:p>
          <a:p>
            <a:endParaRPr lang="it-IT" b="1" dirty="0" smtClean="0">
              <a:solidFill>
                <a:srgbClr val="002060"/>
              </a:solidFill>
            </a:endParaRPr>
          </a:p>
          <a:p>
            <a:endParaRPr lang="it-IT" b="1" dirty="0" smtClean="0">
              <a:solidFill>
                <a:srgbClr val="002060"/>
              </a:solidFill>
            </a:endParaRPr>
          </a:p>
          <a:p>
            <a:endParaRPr lang="it-IT" b="1" dirty="0">
              <a:solidFill>
                <a:srgbClr val="002060"/>
              </a:solidFill>
            </a:endParaRPr>
          </a:p>
          <a:p>
            <a:endParaRPr lang="it-IT" b="1" dirty="0" smtClean="0">
              <a:solidFill>
                <a:srgbClr val="002060"/>
              </a:solidFill>
            </a:endParaRPr>
          </a:p>
          <a:p>
            <a:r>
              <a:rPr lang="it-IT" dirty="0">
                <a:solidFill>
                  <a:srgbClr val="002060"/>
                </a:solidFill>
              </a:rPr>
              <a:t>	</a:t>
            </a:r>
          </a:p>
          <a:p>
            <a:endParaRPr lang="it-IT" dirty="0" smtClean="0">
              <a:solidFill>
                <a:srgbClr val="002060"/>
              </a:solidFill>
            </a:endParaRPr>
          </a:p>
          <a:p>
            <a:r>
              <a:rPr lang="it-IT" dirty="0" smtClean="0">
                <a:solidFill>
                  <a:srgbClr val="002060"/>
                </a:solidFill>
              </a:rPr>
              <a:t>	</a:t>
            </a:r>
            <a:r>
              <a:rPr lang="it-IT" b="1" dirty="0" smtClean="0">
                <a:solidFill>
                  <a:srgbClr val="002060"/>
                </a:solidFill>
              </a:rPr>
              <a:t>Predict log D </a:t>
            </a:r>
            <a:r>
              <a:rPr lang="it-IT" b="1" dirty="0">
                <a:solidFill>
                  <a:srgbClr val="002060"/>
                </a:solidFill>
              </a:rPr>
              <a:t>values for </a:t>
            </a:r>
            <a:r>
              <a:rPr lang="it-IT" b="1" dirty="0" smtClean="0">
                <a:solidFill>
                  <a:srgbClr val="002060"/>
                </a:solidFill>
              </a:rPr>
              <a:t>53 drug-like molecules: </a:t>
            </a:r>
            <a:endParaRPr lang="it-IT" b="1" dirty="0">
              <a:solidFill>
                <a:srgbClr val="002060"/>
              </a:solidFill>
            </a:endParaRPr>
          </a:p>
        </p:txBody>
      </p:sp>
      <p:sp>
        <p:nvSpPr>
          <p:cNvPr id="9" name="TextBox 8"/>
          <p:cNvSpPr txBox="1">
            <a:spLocks noChangeArrowheads="1"/>
          </p:cNvSpPr>
          <p:nvPr/>
        </p:nvSpPr>
        <p:spPr bwMode="auto">
          <a:xfrm>
            <a:off x="-36512" y="605001"/>
            <a:ext cx="93610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i="1" dirty="0">
                <a:solidFill>
                  <a:srgbClr val="002060"/>
                </a:solidFill>
              </a:rPr>
              <a:t> </a:t>
            </a:r>
            <a:r>
              <a:rPr lang="en-US" altLang="en-US" i="1" dirty="0" smtClean="0">
                <a:solidFill>
                  <a:srgbClr val="002060"/>
                </a:solidFill>
              </a:rPr>
              <a:t>   Statistical Assessment of the Modeling of Proteins and Ligands</a:t>
            </a:r>
          </a:p>
          <a:p>
            <a:pPr eaLnBrk="1" hangingPunct="1"/>
            <a:endParaRPr lang="en-US" altLang="en-US" i="1" dirty="0" smtClean="0">
              <a:solidFill>
                <a:srgbClr val="002060"/>
              </a:solidFill>
            </a:endParaRPr>
          </a:p>
          <a:p>
            <a:pPr eaLnBrk="1" hangingPunct="1"/>
            <a:endParaRPr lang="en-US" altLang="en-US" i="1" dirty="0">
              <a:solidFill>
                <a:srgbClr val="002060"/>
              </a:solidFill>
            </a:endParaRPr>
          </a:p>
          <a:p>
            <a:endParaRPr lang="it-IT" dirty="0" smtClean="0">
              <a:solidFill>
                <a:srgbClr val="002060"/>
              </a:solidFill>
            </a:endParaRPr>
          </a:p>
          <a:p>
            <a:r>
              <a:rPr lang="it-IT" dirty="0">
                <a:solidFill>
                  <a:srgbClr val="002060"/>
                </a:solidFill>
              </a:rPr>
              <a:t>	</a:t>
            </a:r>
            <a:r>
              <a:rPr lang="it-IT" dirty="0" smtClean="0">
                <a:solidFill>
                  <a:srgbClr val="002060"/>
                </a:solidFill>
              </a:rPr>
              <a:t>			</a:t>
            </a:r>
            <a:endParaRPr lang="it-IT" dirty="0">
              <a:solidFill>
                <a:srgbClr val="002060"/>
              </a:solidFill>
            </a:endParaRPr>
          </a:p>
        </p:txBody>
      </p:sp>
      <p:pic>
        <p:nvPicPr>
          <p:cNvPr id="16" name="Picture 2" descr="Z:\Presentations\JBconference\ExperimentalSAMP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269"/>
            <a:ext cx="1944216" cy="2741484"/>
          </a:xfrm>
          <a:prstGeom prst="rect">
            <a:avLst/>
          </a:prstGeom>
          <a:noFill/>
          <a:extLst>
            <a:ext uri="{909E8E84-426E-40DD-AFC4-6F175D3DCCD1}">
              <a14:hiddenFill xmlns:a14="http://schemas.microsoft.com/office/drawing/2010/main">
                <a:solidFill>
                  <a:srgbClr val="FFFFFF"/>
                </a:solidFill>
              </a14:hiddenFill>
            </a:ext>
          </a:extLst>
        </p:spPr>
      </p:pic>
      <p:sp>
        <p:nvSpPr>
          <p:cNvPr id="17" name="Oval Callout 16"/>
          <p:cNvSpPr/>
          <p:nvPr/>
        </p:nvSpPr>
        <p:spPr>
          <a:xfrm>
            <a:off x="2618692" y="1268760"/>
            <a:ext cx="2889412" cy="1935650"/>
          </a:xfrm>
          <a:prstGeom prst="wedgeEllipseCallout">
            <a:avLst>
              <a:gd name="adj1" fmla="val -74902"/>
              <a:gd name="adj2" fmla="val -151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Arial" panose="020B0604020202020204" pitchFamily="34" charset="0"/>
                <a:cs typeface="Arial" panose="020B0604020202020204" pitchFamily="34" charset="0"/>
              </a:rPr>
              <a:t>I measured some </a:t>
            </a:r>
            <a:r>
              <a:rPr lang="en-GB" sz="2400" b="1" dirty="0" err="1" smtClean="0">
                <a:solidFill>
                  <a:srgbClr val="002060"/>
                </a:solidFill>
                <a:latin typeface="Arial" panose="020B0604020202020204" pitchFamily="34" charset="0"/>
                <a:cs typeface="Arial" panose="020B0604020202020204" pitchFamily="34" charset="0"/>
              </a:rPr>
              <a:t>logD</a:t>
            </a:r>
            <a:r>
              <a:rPr lang="en-GB" sz="2400" dirty="0" smtClean="0">
                <a:solidFill>
                  <a:srgbClr val="002060"/>
                </a:solidFill>
                <a:latin typeface="Arial" panose="020B0604020202020204" pitchFamily="34" charset="0"/>
                <a:cs typeface="Arial" panose="020B0604020202020204" pitchFamily="34" charset="0"/>
              </a:rPr>
              <a:t> can you predict them?</a:t>
            </a:r>
          </a:p>
        </p:txBody>
      </p:sp>
      <p:pic>
        <p:nvPicPr>
          <p:cNvPr id="18" name="Picture 6" descr="Z:\Presentations\JBconference\Icant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884" y="1056672"/>
            <a:ext cx="2879596" cy="29483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718566" y="44624"/>
            <a:ext cx="5445722"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SAMPL5  log D prediction </a:t>
            </a:r>
            <a:r>
              <a:rPr lang="en-GB" sz="2400" b="1" dirty="0" err="1" smtClean="0">
                <a:latin typeface="Arial" panose="020B0604020202020204" pitchFamily="34" charset="0"/>
                <a:cs typeface="Arial" panose="020B0604020202020204" pitchFamily="34" charset="0"/>
              </a:rPr>
              <a:t>challange</a:t>
            </a:r>
            <a:endParaRPr lang="en-GB" sz="2400" b="1" dirty="0">
              <a:latin typeface="Arial" panose="020B0604020202020204" pitchFamily="34" charset="0"/>
              <a:cs typeface="Arial" panose="020B0604020202020204" pitchFamily="34" charset="0"/>
            </a:endParaRPr>
          </a:p>
        </p:txBody>
      </p:sp>
      <p:pic>
        <p:nvPicPr>
          <p:cNvPr id="23" name="Picture 2" descr="Z:\Presentations\CCP5_manchester\images\log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559990"/>
            <a:ext cx="2174361" cy="236926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Z:\Presentations\CCP5_manchester\images\log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850765"/>
            <a:ext cx="2657716" cy="189060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Z:\Presentations\CCP5_manchester\images\logd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9193" y="4559990"/>
            <a:ext cx="1993287" cy="22771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Presentations\CCP5_manchester\images\logd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748" y="4845427"/>
            <a:ext cx="2397425" cy="185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808216" y="44624"/>
            <a:ext cx="8084264"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Finite size artefacts influence free energy calculations</a:t>
            </a:r>
            <a:endParaRPr lang="en-GB" sz="2400" b="1" dirty="0">
              <a:latin typeface="Arial" panose="020B0604020202020204" pitchFamily="34" charset="0"/>
              <a:cs typeface="Arial" panose="020B0604020202020204" pitchFamily="34" charset="0"/>
            </a:endParaRPr>
          </a:p>
        </p:txBody>
      </p:sp>
      <p:sp>
        <p:nvSpPr>
          <p:cNvPr id="59" name="Rectangle 58"/>
          <p:cNvSpPr/>
          <p:nvPr/>
        </p:nvSpPr>
        <p:spPr>
          <a:xfrm>
            <a:off x="5108691" y="1166842"/>
            <a:ext cx="3999813" cy="4524315"/>
          </a:xfrm>
          <a:prstGeom prst="rect">
            <a:avLst/>
          </a:prstGeom>
        </p:spPr>
        <p:txBody>
          <a:bodyPr wrap="none">
            <a:spAutoFit/>
          </a:bodyPr>
          <a:lstStyle/>
          <a:p>
            <a:pPr marL="342900" indent="-342900" algn="ctr">
              <a:buFont typeface="Arial" panose="020B0604020202020204" pitchFamily="34" charset="0"/>
              <a:buChar char="•"/>
            </a:pPr>
            <a:r>
              <a:rPr lang="en-US" sz="2400" b="1" dirty="0" smtClean="0">
                <a:solidFill>
                  <a:srgbClr val="002060"/>
                </a:solidFill>
                <a:latin typeface="Arial" panose="020B0604020202020204" pitchFamily="34" charset="0"/>
                <a:cs typeface="Arial" panose="020B0604020202020204" pitchFamily="34" charset="0"/>
              </a:rPr>
              <a:t>Periodic boundary </a:t>
            </a:r>
          </a:p>
          <a:p>
            <a:pPr algn="ctr"/>
            <a:r>
              <a:rPr lang="en-US" sz="2400" b="1" dirty="0" smtClean="0">
                <a:solidFill>
                  <a:srgbClr val="002060"/>
                </a:solidFill>
                <a:latin typeface="Arial" panose="020B0604020202020204" pitchFamily="34" charset="0"/>
                <a:cs typeface="Arial" panose="020B0604020202020204" pitchFamily="34" charset="0"/>
              </a:rPr>
              <a:t>conditions</a:t>
            </a:r>
          </a:p>
          <a:p>
            <a:pPr algn="ctr"/>
            <a:endParaRPr lang="en-US" sz="2400" b="1" dirty="0" smtClean="0">
              <a:solidFill>
                <a:srgbClr val="002060"/>
              </a:solidFill>
              <a:latin typeface="Arial" panose="020B0604020202020204" pitchFamily="34" charset="0"/>
              <a:cs typeface="Arial" panose="020B0604020202020204" pitchFamily="34" charset="0"/>
            </a:endParaRPr>
          </a:p>
          <a:p>
            <a:pPr algn="ctr"/>
            <a:endParaRPr lang="en-US" sz="2400" b="1" dirty="0" smtClean="0">
              <a:solidFill>
                <a:srgbClr val="002060"/>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endParaRPr lang="en-US" sz="2400" b="1" dirty="0" smtClean="0">
              <a:solidFill>
                <a:srgbClr val="002060"/>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400" b="1" dirty="0" smtClean="0">
                <a:solidFill>
                  <a:srgbClr val="002060"/>
                </a:solidFill>
                <a:latin typeface="Arial" panose="020B0604020202020204" pitchFamily="34" charset="0"/>
                <a:cs typeface="Arial" panose="020B0604020202020204" pitchFamily="34" charset="0"/>
              </a:rPr>
              <a:t>Cutoff dispersion </a:t>
            </a:r>
          </a:p>
          <a:p>
            <a:pPr algn="ctr"/>
            <a:r>
              <a:rPr lang="en-US" sz="2400" b="1" dirty="0" smtClean="0">
                <a:solidFill>
                  <a:srgbClr val="002060"/>
                </a:solidFill>
                <a:latin typeface="Arial" panose="020B0604020202020204" pitchFamily="34" charset="0"/>
                <a:cs typeface="Arial" panose="020B0604020202020204" pitchFamily="34" charset="0"/>
              </a:rPr>
              <a:t> interactions</a:t>
            </a:r>
          </a:p>
          <a:p>
            <a:pPr algn="ctr"/>
            <a:endParaRPr lang="en-US" sz="2400" b="1" dirty="0">
              <a:solidFill>
                <a:srgbClr val="002060"/>
              </a:solidFill>
              <a:latin typeface="Arial" panose="020B0604020202020204" pitchFamily="34" charset="0"/>
              <a:cs typeface="Arial" panose="020B0604020202020204" pitchFamily="34" charset="0"/>
            </a:endParaRPr>
          </a:p>
          <a:p>
            <a:pPr algn="ctr"/>
            <a:endParaRPr lang="en-US" sz="2400" b="1" dirty="0" smtClean="0">
              <a:solidFill>
                <a:srgbClr val="002060"/>
              </a:solidFill>
              <a:latin typeface="Arial" panose="020B0604020202020204" pitchFamily="34" charset="0"/>
              <a:cs typeface="Arial" panose="020B0604020202020204" pitchFamily="34" charset="0"/>
            </a:endParaRPr>
          </a:p>
          <a:p>
            <a:pPr algn="ctr"/>
            <a:endParaRPr lang="en-US" sz="2400" b="1" dirty="0" smtClean="0">
              <a:solidFill>
                <a:srgbClr val="002060"/>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400" b="1" dirty="0" smtClean="0">
                <a:solidFill>
                  <a:srgbClr val="002060"/>
                </a:solidFill>
                <a:latin typeface="Arial" panose="020B0604020202020204" pitchFamily="34" charset="0"/>
                <a:cs typeface="Arial" panose="020B0604020202020204" pitchFamily="34" charset="0"/>
              </a:rPr>
              <a:t>Effective </a:t>
            </a:r>
          </a:p>
          <a:p>
            <a:pPr algn="ctr"/>
            <a:r>
              <a:rPr lang="en-US" sz="2400" b="1" dirty="0" smtClean="0">
                <a:solidFill>
                  <a:srgbClr val="002060"/>
                </a:solidFill>
                <a:latin typeface="Arial" panose="020B0604020202020204" pitchFamily="34" charset="0"/>
                <a:cs typeface="Arial" panose="020B0604020202020204" pitchFamily="34" charset="0"/>
              </a:rPr>
              <a:t>electrostatics interactions</a:t>
            </a:r>
            <a:endParaRPr lang="en-US" sz="2400" b="1" dirty="0">
              <a:solidFill>
                <a:srgbClr val="002060"/>
              </a:solidFill>
              <a:latin typeface="Arial" panose="020B0604020202020204" pitchFamily="34" charset="0"/>
              <a:cs typeface="Arial" panose="020B0604020202020204" pitchFamily="34" charset="0"/>
            </a:endParaRPr>
          </a:p>
        </p:txBody>
      </p:sp>
      <p:pic>
        <p:nvPicPr>
          <p:cNvPr id="9" name="Picture 5" descr="Z:\Presentations\CCP5_manchester\images\wa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29" y="764704"/>
            <a:ext cx="4600919" cy="566747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H="1" flipV="1">
            <a:off x="930821" y="879018"/>
            <a:ext cx="3850729" cy="4735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187624" y="2462993"/>
            <a:ext cx="2304256" cy="2282626"/>
          </a:xfrm>
          <a:prstGeom prst="ellipse">
            <a:avLst/>
          </a:prstGeom>
          <a:solidFill>
            <a:schemeClr val="bg1">
              <a:alpha val="6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1" name="Picture 3" descr="Z:\Presentations\CCP5_manchester\images\liga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25" y="2186899"/>
            <a:ext cx="3204053" cy="2834813"/>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flipH="1" flipV="1">
            <a:off x="249430" y="1989461"/>
            <a:ext cx="3850728" cy="647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49429" y="879018"/>
            <a:ext cx="681392" cy="1110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51520" y="1988840"/>
            <a:ext cx="0" cy="35492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245596" y="5517232"/>
            <a:ext cx="3850728" cy="647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096324" y="1368669"/>
            <a:ext cx="681392" cy="1268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067944" y="2615388"/>
            <a:ext cx="0" cy="35492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067944" y="4897061"/>
            <a:ext cx="681392" cy="1268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749336" y="1391874"/>
            <a:ext cx="38688" cy="3505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187624" y="2442518"/>
            <a:ext cx="2304256" cy="228262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6198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899592" y="44624"/>
            <a:ext cx="7670690"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Correcting finite size artefacts in log D calculations</a:t>
            </a:r>
            <a:endParaRPr lang="en-GB" sz="2400" b="1" dirty="0">
              <a:latin typeface="Arial" panose="020B0604020202020204" pitchFamily="34" charset="0"/>
              <a:cs typeface="Arial" panose="020B0604020202020204" pitchFamily="34" charset="0"/>
            </a:endParaRPr>
          </a:p>
        </p:txBody>
      </p:sp>
      <p:sp>
        <p:nvSpPr>
          <p:cNvPr id="19" name="TextBox 18"/>
          <p:cNvSpPr txBox="1"/>
          <p:nvPr/>
        </p:nvSpPr>
        <p:spPr>
          <a:xfrm>
            <a:off x="323528" y="623585"/>
            <a:ext cx="8685263" cy="2308324"/>
          </a:xfrm>
          <a:prstGeom prst="rect">
            <a:avLst/>
          </a:prstGeom>
          <a:noFill/>
        </p:spPr>
        <p:txBody>
          <a:bodyPr wrap="square" rtlCol="0">
            <a:spAutoFit/>
          </a:bodyPr>
          <a:lstStyle/>
          <a:p>
            <a:pPr algn="ctr"/>
            <a:r>
              <a:rPr lang="it-IT" sz="2400" dirty="0" smtClean="0">
                <a:solidFill>
                  <a:srgbClr val="002060"/>
                </a:solidFill>
                <a:latin typeface="Arial" panose="020B0604020202020204" pitchFamily="34" charset="0"/>
                <a:cs typeface="Arial" panose="020B0604020202020204" pitchFamily="34" charset="0"/>
              </a:rPr>
              <a:t>We corrected simulation results for:</a:t>
            </a:r>
          </a:p>
          <a:p>
            <a:pPr algn="ctr"/>
            <a:endParaRPr lang="it-IT" sz="2400" dirty="0">
              <a:solidFill>
                <a:srgbClr val="002060"/>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Missing dispersion interactions</a:t>
            </a:r>
          </a:p>
          <a:p>
            <a:pPr marL="342900" indent="-342900" algn="ctr">
              <a:buFont typeface="Arial" panose="020B0604020202020204" pitchFamily="34" charset="0"/>
              <a:buChar char="•"/>
            </a:pPr>
            <a:endParaRPr lang="it-IT" sz="2400" dirty="0">
              <a:solidFill>
                <a:srgbClr val="002060"/>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Missing electrostatic interactions</a:t>
            </a:r>
          </a:p>
          <a:p>
            <a:pPr algn="ctr"/>
            <a:endParaRPr lang="it-IT" sz="2400" dirty="0">
              <a:solidFill>
                <a:srgbClr val="002060"/>
              </a:solidFill>
              <a:latin typeface="Arial" panose="020B0604020202020204" pitchFamily="34" charset="0"/>
              <a:cs typeface="Arial" panose="020B0604020202020204" pitchFamily="34" charset="0"/>
            </a:endParaRPr>
          </a:p>
        </p:txBody>
      </p:sp>
      <p:pic>
        <p:nvPicPr>
          <p:cNvPr id="1030" name="Picture 6" descr="Z:\Presentations\YMF\ChargingCorrection\Rocklin.png"/>
          <p:cNvPicPr>
            <a:picLocks noChangeAspect="1" noChangeArrowheads="1"/>
          </p:cNvPicPr>
          <p:nvPr/>
        </p:nvPicPr>
        <p:blipFill rotWithShape="1">
          <a:blip r:embed="rId3">
            <a:extLst>
              <a:ext uri="{28A0092B-C50C-407E-A947-70E740481C1C}">
                <a14:useLocalDpi xmlns:a14="http://schemas.microsoft.com/office/drawing/2010/main" val="0"/>
              </a:ext>
            </a:extLst>
          </a:blip>
          <a:srcRect b="33752"/>
          <a:stretch/>
        </p:blipFill>
        <p:spPr bwMode="auto">
          <a:xfrm>
            <a:off x="1149782" y="2493851"/>
            <a:ext cx="7670690" cy="33294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124150" y="-51485"/>
            <a:ext cx="4104456" cy="1200329"/>
          </a:xfrm>
          <a:prstGeom prst="rect">
            <a:avLst/>
          </a:prstGeom>
          <a:noFill/>
        </p:spPr>
        <p:txBody>
          <a:bodyPr wrap="square" rtlCol="0">
            <a:spAutoFit/>
          </a:bodyPr>
          <a:lstStyle/>
          <a:p>
            <a:r>
              <a:rPr lang="en-GB" sz="1200" dirty="0" err="1" smtClean="0">
                <a:solidFill>
                  <a:srgbClr val="FF0000"/>
                </a:solidFill>
                <a:latin typeface="Arial" panose="020B0604020202020204" pitchFamily="34" charset="0"/>
                <a:cs typeface="Arial" panose="020B0604020202020204" pitchFamily="34" charset="0"/>
              </a:rPr>
              <a:t>Kastenholz</a:t>
            </a:r>
            <a:r>
              <a:rPr lang="en-GB" sz="1200" dirty="0" smtClean="0">
                <a:solidFill>
                  <a:srgbClr val="FF0000"/>
                </a:solidFill>
                <a:latin typeface="Arial" panose="020B0604020202020204" pitchFamily="34" charset="0"/>
                <a:cs typeface="Arial" panose="020B0604020202020204" pitchFamily="34" charset="0"/>
              </a:rPr>
              <a:t> M. A., </a:t>
            </a:r>
            <a:r>
              <a:rPr lang="en-GB" sz="1200" dirty="0" err="1" smtClean="0">
                <a:solidFill>
                  <a:srgbClr val="FF0000"/>
                </a:solidFill>
                <a:latin typeface="Arial" panose="020B0604020202020204" pitchFamily="34" charset="0"/>
                <a:cs typeface="Arial" panose="020B0604020202020204" pitchFamily="34" charset="0"/>
              </a:rPr>
              <a:t>Hunenberger</a:t>
            </a:r>
            <a:r>
              <a:rPr lang="en-GB" sz="1200" dirty="0" smtClean="0">
                <a:solidFill>
                  <a:srgbClr val="FF0000"/>
                </a:solidFill>
                <a:latin typeface="Arial" panose="020B0604020202020204" pitchFamily="34" charset="0"/>
                <a:cs typeface="Arial" panose="020B0604020202020204" pitchFamily="34" charset="0"/>
              </a:rPr>
              <a:t> P. H, J. Chem. Phys,124,  22, 2006</a:t>
            </a:r>
          </a:p>
          <a:p>
            <a:endParaRPr lang="en-GB" sz="1200" dirty="0" smtClean="0">
              <a:solidFill>
                <a:srgbClr val="FF0000"/>
              </a:solidFill>
              <a:latin typeface="Arial" panose="020B0604020202020204" pitchFamily="34" charset="0"/>
              <a:cs typeface="Arial" panose="020B0604020202020204" pitchFamily="34" charset="0"/>
            </a:endParaRPr>
          </a:p>
          <a:p>
            <a:r>
              <a:rPr lang="en-GB" sz="1200" dirty="0" smtClean="0">
                <a:solidFill>
                  <a:srgbClr val="FF0000"/>
                </a:solidFill>
                <a:latin typeface="Arial" panose="020B0604020202020204" pitchFamily="34" charset="0"/>
                <a:cs typeface="Arial" panose="020B0604020202020204" pitchFamily="34" charset="0"/>
              </a:rPr>
              <a:t>Rocklin et al., J. Chem. Phys., 139, 18, 20143</a:t>
            </a:r>
            <a:endParaRPr lang="en-GB" sz="1200" dirty="0">
              <a:solidFill>
                <a:srgbClr val="FF0000"/>
              </a:solidFill>
              <a:latin typeface="Arial" panose="020B0604020202020204" pitchFamily="34" charset="0"/>
              <a:cs typeface="Arial" panose="020B0604020202020204" pitchFamily="34" charset="0"/>
            </a:endParaRPr>
          </a:p>
          <a:p>
            <a:endParaRPr lang="en-GB" sz="1200" dirty="0">
              <a:solidFill>
                <a:srgbClr val="FF0000"/>
              </a:solidFill>
              <a:latin typeface="Arial" panose="020B0604020202020204" pitchFamily="34" charset="0"/>
              <a:cs typeface="Arial" panose="020B0604020202020204" pitchFamily="34" charset="0"/>
            </a:endParaRPr>
          </a:p>
          <a:p>
            <a:r>
              <a:rPr lang="en-GB" sz="1200" dirty="0" err="1" smtClean="0">
                <a:solidFill>
                  <a:srgbClr val="FF0000"/>
                </a:solidFill>
                <a:latin typeface="Arial" panose="020B0604020202020204" pitchFamily="34" charset="0"/>
                <a:cs typeface="Arial" panose="020B0604020202020204" pitchFamily="34" charset="0"/>
              </a:rPr>
              <a:t>Reif</a:t>
            </a:r>
            <a:r>
              <a:rPr lang="en-GB" sz="1200" dirty="0">
                <a:solidFill>
                  <a:srgbClr val="FF0000"/>
                </a:solidFill>
                <a:latin typeface="Arial" panose="020B0604020202020204" pitchFamily="34" charset="0"/>
                <a:cs typeface="Arial" panose="020B0604020202020204" pitchFamily="34" charset="0"/>
              </a:rPr>
              <a:t> </a:t>
            </a:r>
            <a:r>
              <a:rPr lang="en-GB" sz="1200" dirty="0" smtClean="0">
                <a:solidFill>
                  <a:srgbClr val="FF0000"/>
                </a:solidFill>
                <a:latin typeface="Arial" panose="020B0604020202020204" pitchFamily="34" charset="0"/>
                <a:cs typeface="Arial" panose="020B0604020202020204" pitchFamily="34" charset="0"/>
              </a:rPr>
              <a:t>M., </a:t>
            </a:r>
            <a:r>
              <a:rPr lang="en-GB" sz="1200" dirty="0" err="1" smtClean="0">
                <a:solidFill>
                  <a:srgbClr val="FF0000"/>
                </a:solidFill>
                <a:latin typeface="Arial" panose="020B0604020202020204" pitchFamily="34" charset="0"/>
                <a:cs typeface="Arial" panose="020B0604020202020204" pitchFamily="34" charset="0"/>
              </a:rPr>
              <a:t>Oostenbrink</a:t>
            </a:r>
            <a:r>
              <a:rPr lang="en-GB" sz="1200" dirty="0" smtClean="0">
                <a:solidFill>
                  <a:srgbClr val="FF0000"/>
                </a:solidFill>
                <a:latin typeface="Arial" panose="020B0604020202020204" pitchFamily="34" charset="0"/>
                <a:cs typeface="Arial" panose="020B0604020202020204" pitchFamily="34" charset="0"/>
              </a:rPr>
              <a:t> C., J. </a:t>
            </a:r>
            <a:r>
              <a:rPr lang="en-GB" sz="1200" dirty="0" err="1" smtClean="0">
                <a:solidFill>
                  <a:srgbClr val="FF0000"/>
                </a:solidFill>
                <a:latin typeface="Arial" panose="020B0604020202020204" pitchFamily="34" charset="0"/>
                <a:cs typeface="Arial" panose="020B0604020202020204" pitchFamily="34" charset="0"/>
              </a:rPr>
              <a:t>Comput</a:t>
            </a:r>
            <a:r>
              <a:rPr lang="en-GB" sz="1200" dirty="0" smtClean="0">
                <a:solidFill>
                  <a:srgbClr val="FF0000"/>
                </a:solidFill>
                <a:latin typeface="Arial" panose="020B0604020202020204" pitchFamily="34" charset="0"/>
                <a:cs typeface="Arial" panose="020B0604020202020204" pitchFamily="34" charset="0"/>
              </a:rPr>
              <a:t>. Chem., 38,  3, 2014</a:t>
            </a:r>
          </a:p>
        </p:txBody>
      </p:sp>
      <p:sp>
        <p:nvSpPr>
          <p:cNvPr id="3" name="Rectangle 2"/>
          <p:cNvSpPr/>
          <p:nvPr/>
        </p:nvSpPr>
        <p:spPr>
          <a:xfrm>
            <a:off x="110682" y="6165304"/>
            <a:ext cx="8922635" cy="830997"/>
          </a:xfrm>
          <a:prstGeom prst="rect">
            <a:avLst/>
          </a:prstGeom>
        </p:spPr>
        <p:txBody>
          <a:bodyPr wrap="none">
            <a:spAutoFit/>
          </a:bodyPr>
          <a:lstStyle/>
          <a:p>
            <a:pPr marL="342900"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Protonation changes between cyclohexane and water phases</a:t>
            </a:r>
          </a:p>
          <a:p>
            <a:pPr algn="ctr"/>
            <a:r>
              <a:rPr lang="it-IT" sz="2400" dirty="0">
                <a:solidFill>
                  <a:srgbClr val="002060"/>
                </a:solidFill>
                <a:latin typeface="Arial" panose="020B0604020202020204" pitchFamily="34" charset="0"/>
                <a:cs typeface="Arial" panose="020B0604020202020204" pitchFamily="34" charset="0"/>
              </a:rPr>
              <a:t> </a:t>
            </a:r>
            <a:r>
              <a:rPr lang="it-IT" sz="2400" dirty="0" smtClean="0">
                <a:solidFill>
                  <a:srgbClr val="002060"/>
                </a:solidFill>
                <a:latin typeface="Arial" panose="020B0604020202020204" pitchFamily="34" charset="0"/>
                <a:cs typeface="Arial" panose="020B0604020202020204" pitchFamily="34" charset="0"/>
              </a:rPr>
              <a:t>   </a:t>
            </a:r>
            <a:endParaRPr lang="it-IT"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260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Z:\Presentations\YMF\Dist_results\All_twospeciesplot\Second_draft\Scripts\Allpl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87" y="620687"/>
            <a:ext cx="8854501" cy="546341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2054815" y="44624"/>
            <a:ext cx="6250429"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Our best submission for log D estimation</a:t>
            </a:r>
            <a:endParaRPr lang="en-GB" sz="2400" b="1" dirty="0">
              <a:latin typeface="Arial" panose="020B0604020202020204" pitchFamily="34" charset="0"/>
              <a:cs typeface="Arial" panose="020B0604020202020204" pitchFamily="34" charset="0"/>
            </a:endParaRPr>
          </a:p>
        </p:txBody>
      </p:sp>
      <p:sp>
        <p:nvSpPr>
          <p:cNvPr id="11" name="TextBox 10"/>
          <p:cNvSpPr txBox="1"/>
          <p:nvPr/>
        </p:nvSpPr>
        <p:spPr>
          <a:xfrm>
            <a:off x="5717761" y="3575918"/>
            <a:ext cx="3446777" cy="1077218"/>
          </a:xfrm>
          <a:prstGeom prst="rect">
            <a:avLst/>
          </a:prstGeom>
          <a:noFill/>
        </p:spPr>
        <p:txBody>
          <a:bodyPr wrap="none" rtlCol="0">
            <a:spAutoFit/>
          </a:bodyPr>
          <a:lstStyle/>
          <a:p>
            <a:r>
              <a:rPr lang="it-IT" sz="2400" b="1" dirty="0" smtClean="0">
                <a:solidFill>
                  <a:srgbClr val="002060"/>
                </a:solidFill>
                <a:latin typeface="Arial" panose="020B0604020202020204" pitchFamily="34" charset="0"/>
                <a:cs typeface="Arial" panose="020B0604020202020204" pitchFamily="34" charset="0"/>
              </a:rPr>
              <a:t>R</a:t>
            </a:r>
            <a:r>
              <a:rPr lang="it-IT" sz="2400" b="1" baseline="30000" dirty="0" smtClean="0">
                <a:solidFill>
                  <a:srgbClr val="002060"/>
                </a:solidFill>
                <a:latin typeface="Arial" panose="020B0604020202020204" pitchFamily="34" charset="0"/>
                <a:cs typeface="Arial" panose="020B0604020202020204" pitchFamily="34" charset="0"/>
              </a:rPr>
              <a:t>2</a:t>
            </a:r>
            <a:r>
              <a:rPr lang="it-IT" sz="2400" b="1" dirty="0" smtClean="0">
                <a:solidFill>
                  <a:srgbClr val="002060"/>
                </a:solidFill>
                <a:latin typeface="Arial" panose="020B0604020202020204" pitchFamily="34" charset="0"/>
                <a:cs typeface="Arial" panose="020B0604020202020204" pitchFamily="34" charset="0"/>
              </a:rPr>
              <a:t> :    0.40 ± 0.05</a:t>
            </a:r>
          </a:p>
          <a:p>
            <a:r>
              <a:rPr lang="it-IT" sz="2400" b="1" dirty="0" smtClean="0">
                <a:solidFill>
                  <a:srgbClr val="002060"/>
                </a:solidFill>
                <a:latin typeface="Arial" panose="020B0604020202020204" pitchFamily="34" charset="0"/>
                <a:cs typeface="Arial" panose="020B0604020202020204" pitchFamily="34" charset="0"/>
              </a:rPr>
              <a:t>MUE: 1.97 </a:t>
            </a:r>
            <a:r>
              <a:rPr lang="it-IT" sz="2400" b="1" dirty="0">
                <a:solidFill>
                  <a:srgbClr val="002060"/>
                </a:solidFill>
                <a:latin typeface="Arial" panose="020B0604020202020204" pitchFamily="34" charset="0"/>
                <a:cs typeface="Arial" panose="020B0604020202020204" pitchFamily="34" charset="0"/>
              </a:rPr>
              <a:t>± </a:t>
            </a:r>
            <a:r>
              <a:rPr lang="it-IT" sz="2400" b="1" dirty="0" smtClean="0">
                <a:solidFill>
                  <a:srgbClr val="002060"/>
                </a:solidFill>
                <a:latin typeface="Arial" panose="020B0604020202020204" pitchFamily="34" charset="0"/>
                <a:cs typeface="Arial" panose="020B0604020202020204" pitchFamily="34" charset="0"/>
              </a:rPr>
              <a:t>0.08 log D</a:t>
            </a:r>
            <a:endParaRPr lang="it-IT" sz="2400" b="1" baseline="30000" dirty="0" smtClean="0">
              <a:solidFill>
                <a:srgbClr val="002060"/>
              </a:solidFill>
              <a:latin typeface="Arial" panose="020B0604020202020204" pitchFamily="34" charset="0"/>
              <a:cs typeface="Arial" panose="020B0604020202020204" pitchFamily="34" charset="0"/>
            </a:endParaRPr>
          </a:p>
          <a:p>
            <a:endParaRPr lang="it-IT" sz="2400" b="1" baseline="300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0" y="4581128"/>
            <a:ext cx="9144000" cy="2248882"/>
          </a:xfrm>
          <a:prstGeom prst="rect">
            <a:avLst/>
          </a:pr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07504" y="4653136"/>
            <a:ext cx="8856984" cy="1938992"/>
          </a:xfrm>
          <a:prstGeom prst="rect">
            <a:avLst/>
          </a:prstGeom>
          <a:noFill/>
        </p:spPr>
        <p:txBody>
          <a:bodyPr wrap="square" rtlCol="0">
            <a:spAutoFit/>
          </a:bodyPr>
          <a:lstStyle/>
          <a:p>
            <a:pPr algn="ctr"/>
            <a:r>
              <a:rPr lang="it-IT" sz="2400" b="1" dirty="0">
                <a:solidFill>
                  <a:srgbClr val="002060"/>
                </a:solidFill>
                <a:latin typeface="Arial" panose="020B0604020202020204" pitchFamily="34" charset="0"/>
                <a:cs typeface="Arial" panose="020B0604020202020204" pitchFamily="34" charset="0"/>
              </a:rPr>
              <a:t>	</a:t>
            </a:r>
            <a:r>
              <a:rPr lang="it-IT" sz="2400" b="1" dirty="0" smtClean="0">
                <a:solidFill>
                  <a:srgbClr val="002060"/>
                </a:solidFill>
                <a:latin typeface="Arial" panose="020B0604020202020204" pitchFamily="34" charset="0"/>
                <a:cs typeface="Arial" panose="020B0604020202020204" pitchFamily="34" charset="0"/>
              </a:rPr>
              <a:t>What did we learn?</a:t>
            </a:r>
          </a:p>
          <a:p>
            <a:pPr marL="800100" lvl="1"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pkA correction significantly improved results</a:t>
            </a:r>
          </a:p>
          <a:p>
            <a:pPr marL="800100" lvl="1" indent="-342900" algn="ctr">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Correction for missing electrostatic interactions important to improve hydration free energy estimates for ionic species but not log D</a:t>
            </a:r>
          </a:p>
        </p:txBody>
      </p:sp>
    </p:spTree>
    <p:extLst>
      <p:ext uri="{BB962C8B-B14F-4D97-AF65-F5344CB8AC3E}">
        <p14:creationId xmlns:p14="http://schemas.microsoft.com/office/powerpoint/2010/main" val="358563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067" y="980728"/>
            <a:ext cx="6930301" cy="5262979"/>
          </a:xfrm>
          <a:prstGeom prst="rect">
            <a:avLst/>
          </a:prstGeom>
          <a:noFill/>
        </p:spPr>
        <p:txBody>
          <a:bodyPr wrap="square" rtlCol="0">
            <a:spAutoFit/>
          </a:bodyPr>
          <a:lstStyle/>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What are alchemical free energy calculations?</a:t>
            </a: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lnSpc>
                <a:spcPct val="150000"/>
              </a:lnSpc>
              <a:buFont typeface="+mj-lt"/>
              <a:buAutoNum type="romanUcPeriod"/>
            </a:pPr>
            <a:r>
              <a:rPr lang="it-IT" sz="2400" b="1" dirty="0">
                <a:solidFill>
                  <a:srgbClr val="002060"/>
                </a:solidFill>
                <a:latin typeface="Arial" panose="020B0604020202020204" pitchFamily="34" charset="0"/>
                <a:cs typeface="Arial" panose="020B0604020202020204" pitchFamily="34" charset="0"/>
              </a:rPr>
              <a:t>Challenges in alchemical free energy: Reproducibility                                 Lipophilicity estimations                        Host-guest binding affinities</a:t>
            </a: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Conclusions</a:t>
            </a:r>
            <a:endParaRPr lang="it-IT" sz="24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1762" y="5301208"/>
            <a:ext cx="9144000" cy="1556534"/>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0"/>
            <a:ext cx="9144000" cy="2276872"/>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20064" y="3423577"/>
            <a:ext cx="9144000" cy="1085543"/>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2502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067" y="980728"/>
            <a:ext cx="6930301" cy="5262979"/>
          </a:xfrm>
          <a:prstGeom prst="rect">
            <a:avLst/>
          </a:prstGeom>
          <a:noFill/>
        </p:spPr>
        <p:txBody>
          <a:bodyPr wrap="square" rtlCol="0">
            <a:spAutoFit/>
          </a:bodyPr>
          <a:lstStyle/>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What are alchemical free energy calculations?</a:t>
            </a: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lnSpc>
                <a:spcPct val="150000"/>
              </a:lnSpc>
              <a:buFont typeface="+mj-lt"/>
              <a:buAutoNum type="romanUcPeriod"/>
            </a:pPr>
            <a:r>
              <a:rPr lang="it-IT" sz="2400" b="1" dirty="0">
                <a:solidFill>
                  <a:srgbClr val="002060"/>
                </a:solidFill>
                <a:latin typeface="Arial" panose="020B0604020202020204" pitchFamily="34" charset="0"/>
                <a:cs typeface="Arial" panose="020B0604020202020204" pitchFamily="34" charset="0"/>
              </a:rPr>
              <a:t>Challenges in alchemical free energy: Reproducibility                                 Lipophilicity estimations                        Host-guest binding affinities</a:t>
            </a: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Conclusions</a:t>
            </a:r>
            <a:endParaRPr lang="it-IT" sz="24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107504" y="2924944"/>
            <a:ext cx="9144000" cy="4221088"/>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7579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Z:\Presentations\JBconference\Icant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224" y="1200688"/>
            <a:ext cx="2879596" cy="29483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404983" y="159023"/>
            <a:ext cx="5479385"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SAMPL5 binding affinities challenge</a:t>
            </a:r>
            <a:endParaRPr lang="en-GB" sz="2400" b="1" dirty="0">
              <a:latin typeface="Arial" panose="020B0604020202020204" pitchFamily="34" charset="0"/>
              <a:cs typeface="Arial" panose="020B0604020202020204" pitchFamily="34" charset="0"/>
            </a:endParaRPr>
          </a:p>
        </p:txBody>
      </p:sp>
      <p:sp>
        <p:nvSpPr>
          <p:cNvPr id="13" name="TextBox 12"/>
          <p:cNvSpPr txBox="1">
            <a:spLocks noChangeArrowheads="1"/>
          </p:cNvSpPr>
          <p:nvPr/>
        </p:nvSpPr>
        <p:spPr bwMode="auto">
          <a:xfrm>
            <a:off x="35496" y="628262"/>
            <a:ext cx="907300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i="1" dirty="0">
                <a:solidFill>
                  <a:srgbClr val="002060"/>
                </a:solidFill>
              </a:rPr>
              <a:t> </a:t>
            </a:r>
            <a:r>
              <a:rPr lang="en-US" altLang="en-US" i="1" dirty="0" smtClean="0">
                <a:solidFill>
                  <a:srgbClr val="002060"/>
                </a:solidFill>
              </a:rPr>
              <a:t>   Statistical Assessment of the Modeling of Proteins and Ligands</a:t>
            </a:r>
          </a:p>
          <a:p>
            <a:pPr eaLnBrk="1" hangingPunct="1"/>
            <a:endParaRPr lang="en-US" altLang="en-US" i="1" dirty="0" smtClean="0">
              <a:solidFill>
                <a:srgbClr val="002060"/>
              </a:solidFill>
            </a:endParaRPr>
          </a:p>
          <a:p>
            <a:pPr eaLnBrk="1" hangingPunct="1"/>
            <a:endParaRPr lang="en-US" altLang="en-US" i="1" dirty="0">
              <a:solidFill>
                <a:srgbClr val="002060"/>
              </a:solidFill>
            </a:endParaRPr>
          </a:p>
          <a:p>
            <a:endParaRPr lang="it-IT" dirty="0" smtClean="0">
              <a:solidFill>
                <a:srgbClr val="002060"/>
              </a:solidFill>
            </a:endParaRPr>
          </a:p>
          <a:p>
            <a:endParaRPr lang="it-IT" dirty="0">
              <a:solidFill>
                <a:srgbClr val="002060"/>
              </a:solidFill>
            </a:endParaRPr>
          </a:p>
          <a:p>
            <a:endParaRPr lang="it-IT" dirty="0" smtClean="0">
              <a:solidFill>
                <a:srgbClr val="002060"/>
              </a:solidFill>
            </a:endParaRPr>
          </a:p>
          <a:p>
            <a:endParaRPr lang="it-IT" dirty="0" smtClean="0">
              <a:solidFill>
                <a:srgbClr val="002060"/>
              </a:solidFill>
            </a:endParaRPr>
          </a:p>
          <a:p>
            <a:endParaRPr lang="it-IT" dirty="0">
              <a:solidFill>
                <a:srgbClr val="002060"/>
              </a:solidFill>
            </a:endParaRPr>
          </a:p>
          <a:p>
            <a:endParaRPr lang="it-IT" dirty="0" smtClean="0">
              <a:solidFill>
                <a:srgbClr val="002060"/>
              </a:solidFill>
            </a:endParaRPr>
          </a:p>
          <a:p>
            <a:endParaRPr lang="it-IT" dirty="0">
              <a:solidFill>
                <a:srgbClr val="002060"/>
              </a:solidFill>
            </a:endParaRPr>
          </a:p>
        </p:txBody>
      </p:sp>
      <p:pic>
        <p:nvPicPr>
          <p:cNvPr id="2050" name="Picture 2" descr="Z:\Presentations\JBconference\ExperimentalSAMP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04" y="1268285"/>
            <a:ext cx="1944216" cy="2741484"/>
          </a:xfrm>
          <a:prstGeom prst="rect">
            <a:avLst/>
          </a:prstGeom>
          <a:noFill/>
          <a:extLst>
            <a:ext uri="{909E8E84-426E-40DD-AFC4-6F175D3DCCD1}">
              <a14:hiddenFill xmlns:a14="http://schemas.microsoft.com/office/drawing/2010/main">
                <a:solidFill>
                  <a:srgbClr val="FFFFFF"/>
                </a:solidFill>
              </a14:hiddenFill>
            </a:ext>
          </a:extLst>
        </p:spPr>
      </p:pic>
      <p:sp>
        <p:nvSpPr>
          <p:cNvPr id="14" name="Oval Callout 13"/>
          <p:cNvSpPr/>
          <p:nvPr/>
        </p:nvSpPr>
        <p:spPr>
          <a:xfrm>
            <a:off x="3066872" y="1200688"/>
            <a:ext cx="2794376" cy="1728192"/>
          </a:xfrm>
          <a:prstGeom prst="wedgeEllipseCallout">
            <a:avLst>
              <a:gd name="adj1" fmla="val -74326"/>
              <a:gd name="adj2" fmla="val 65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I measured some </a:t>
            </a:r>
            <a:r>
              <a:rPr lang="en-GB" b="1" dirty="0" smtClean="0">
                <a:solidFill>
                  <a:schemeClr val="tx1"/>
                </a:solidFill>
                <a:latin typeface="Arial" panose="020B0604020202020204" pitchFamily="34" charset="0"/>
                <a:cs typeface="Arial" panose="020B0604020202020204" pitchFamily="34" charset="0"/>
              </a:rPr>
              <a:t>free energy of binding</a:t>
            </a:r>
          </a:p>
          <a:p>
            <a:pPr algn="ctr"/>
            <a:r>
              <a:rPr lang="en-GB" dirty="0" smtClean="0">
                <a:solidFill>
                  <a:schemeClr val="tx1"/>
                </a:solidFill>
                <a:latin typeface="Arial" panose="020B0604020202020204" pitchFamily="34" charset="0"/>
                <a:cs typeface="Arial" panose="020B0604020202020204" pitchFamily="34" charset="0"/>
              </a:rPr>
              <a:t>can you predict them?</a:t>
            </a:r>
          </a:p>
        </p:txBody>
      </p:sp>
      <p:pic>
        <p:nvPicPr>
          <p:cNvPr id="4" name="Picture 2" descr="Z:\Presentations\DDU_hostguest_presentation\images\O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4221088"/>
            <a:ext cx="3499356" cy="25007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Presentations\DDU_hostguest_presentation\images\CB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4149080"/>
            <a:ext cx="3657308" cy="2323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40123" y="6362164"/>
            <a:ext cx="1915653" cy="523220"/>
          </a:xfrm>
          <a:prstGeom prst="rect">
            <a:avLst/>
          </a:prstGeom>
          <a:noFill/>
        </p:spPr>
        <p:txBody>
          <a:bodyPr wrap="none" rtlCol="0">
            <a:spAutoFit/>
          </a:bodyPr>
          <a:lstStyle/>
          <a:p>
            <a:r>
              <a:rPr lang="en-GB" sz="2800" b="1" dirty="0" smtClean="0"/>
              <a:t>OA/TEMOA</a:t>
            </a:r>
            <a:endParaRPr lang="en-US" sz="2800" b="1" dirty="0"/>
          </a:p>
        </p:txBody>
      </p:sp>
      <p:sp>
        <p:nvSpPr>
          <p:cNvPr id="17" name="TextBox 16"/>
          <p:cNvSpPr txBox="1"/>
          <p:nvPr/>
        </p:nvSpPr>
        <p:spPr>
          <a:xfrm>
            <a:off x="3763387" y="6334780"/>
            <a:ext cx="1401346" cy="523220"/>
          </a:xfrm>
          <a:prstGeom prst="rect">
            <a:avLst/>
          </a:prstGeom>
          <a:noFill/>
        </p:spPr>
        <p:txBody>
          <a:bodyPr wrap="none" rtlCol="0">
            <a:spAutoFit/>
          </a:bodyPr>
          <a:lstStyle/>
          <a:p>
            <a:r>
              <a:rPr lang="en-GB" sz="2800" b="1" dirty="0" smtClean="0"/>
              <a:t>CB7 Clip</a:t>
            </a:r>
            <a:endParaRPr lang="en-US" sz="2800" b="1" dirty="0"/>
          </a:p>
        </p:txBody>
      </p:sp>
      <p:pic>
        <p:nvPicPr>
          <p:cNvPr id="1026" name="Picture 2" descr="Z:\Presentations\DDU_hostguest_presentation\images\sampl5_guest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4639156"/>
            <a:ext cx="1167423" cy="11661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resentations\DDU_hostguest_presentation\images\sampl5_guest_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1914" y="5013176"/>
            <a:ext cx="833655" cy="1746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Presentations\DDU_hostguest_presentation\images\samp5_guest_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7556" y="5719284"/>
            <a:ext cx="850748" cy="104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399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1" name="Rectangle 9"/>
          <p:cNvSpPr>
            <a:spLocks noChangeArrowheads="1"/>
          </p:cNvSpPr>
          <p:nvPr/>
        </p:nvSpPr>
        <p:spPr bwMode="auto">
          <a:xfrm>
            <a:off x="3575656" y="42847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endParaRPr lang="en-US" altLang="en-US" dirty="0">
              <a:solidFill>
                <a:srgbClr val="002060"/>
              </a:solidFill>
            </a:endParaRPr>
          </a:p>
          <a:p>
            <a:pPr marL="0" indent="0" eaLnBrk="1" hangingPunct="1"/>
            <a:endParaRPr lang="en-US" altLang="en-US" dirty="0">
              <a:solidFill>
                <a:schemeClr val="tx2"/>
              </a:solidFill>
            </a:endParaRPr>
          </a:p>
        </p:txBody>
      </p:sp>
      <p:sp>
        <p:nvSpPr>
          <p:cNvPr id="3" name="Oval Callout 2"/>
          <p:cNvSpPr/>
          <p:nvPr/>
        </p:nvSpPr>
        <p:spPr>
          <a:xfrm>
            <a:off x="1763688" y="692696"/>
            <a:ext cx="3503523" cy="2016224"/>
          </a:xfrm>
          <a:prstGeom prst="wedgeEllipseCallout">
            <a:avLst>
              <a:gd name="adj1" fmla="val -52781"/>
              <a:gd name="adj2" fmla="val 660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Arial" panose="020B0604020202020204" pitchFamily="34" charset="0"/>
                <a:cs typeface="Arial" panose="020B0604020202020204" pitchFamily="34" charset="0"/>
              </a:rPr>
              <a:t>Wow!</a:t>
            </a:r>
          </a:p>
          <a:p>
            <a:pPr algn="ctr"/>
            <a:r>
              <a:rPr lang="it-IT" dirty="0" smtClean="0">
                <a:solidFill>
                  <a:schemeClr val="tx1"/>
                </a:solidFill>
                <a:latin typeface="Arial" panose="020B0604020202020204" pitchFamily="34" charset="0"/>
                <a:cs typeface="Arial" panose="020B0604020202020204" pitchFamily="34" charset="0"/>
              </a:rPr>
              <a:t>Stefano, I found a </a:t>
            </a:r>
            <a:r>
              <a:rPr lang="it-IT" sz="2000" dirty="0" smtClean="0">
                <a:solidFill>
                  <a:schemeClr val="tx1"/>
                </a:solidFill>
                <a:latin typeface="Symbol" panose="05050102010706020507" pitchFamily="18" charset="2"/>
                <a:cs typeface="Arial" panose="020B0604020202020204" pitchFamily="34" charset="0"/>
              </a:rPr>
              <a:t>D</a:t>
            </a:r>
            <a:r>
              <a:rPr lang="it-IT" dirty="0" smtClean="0">
                <a:solidFill>
                  <a:schemeClr val="tx1"/>
                </a:solidFill>
                <a:latin typeface="Arial" panose="020B0604020202020204" pitchFamily="34" charset="0"/>
                <a:cs typeface="Arial" panose="020B0604020202020204" pitchFamily="34" charset="0"/>
              </a:rPr>
              <a:t>G°</a:t>
            </a:r>
            <a:r>
              <a:rPr lang="it-IT" baseline="-25000" dirty="0" smtClean="0">
                <a:solidFill>
                  <a:schemeClr val="tx1"/>
                </a:solidFill>
                <a:latin typeface="Arial" panose="020B0604020202020204" pitchFamily="34" charset="0"/>
                <a:cs typeface="Arial" panose="020B0604020202020204" pitchFamily="34" charset="0"/>
              </a:rPr>
              <a:t>bind</a:t>
            </a:r>
            <a:r>
              <a:rPr lang="it-IT" dirty="0" smtClean="0">
                <a:solidFill>
                  <a:schemeClr val="tx1"/>
                </a:solidFill>
                <a:latin typeface="Arial" panose="020B0604020202020204" pitchFamily="34" charset="0"/>
                <a:cs typeface="Arial" panose="020B0604020202020204" pitchFamily="34" charset="0"/>
              </a:rPr>
              <a:t> =</a:t>
            </a:r>
          </a:p>
          <a:p>
            <a:pPr algn="ctr"/>
            <a:r>
              <a:rPr lang="it-IT" dirty="0" smtClean="0">
                <a:solidFill>
                  <a:schemeClr val="tx1"/>
                </a:solidFill>
                <a:latin typeface="Arial" panose="020B0604020202020204" pitchFamily="34" charset="0"/>
                <a:cs typeface="Arial" panose="020B0604020202020204" pitchFamily="34" charset="0"/>
              </a:rPr>
              <a:t> -3.0 +/- 0.5 kcal mol</a:t>
            </a:r>
            <a:r>
              <a:rPr lang="en-GB" baseline="30000" dirty="0" smtClean="0">
                <a:solidFill>
                  <a:schemeClr val="tx1"/>
                </a:solidFill>
                <a:latin typeface="Arial" panose="020B0604020202020204" pitchFamily="34" charset="0"/>
                <a:cs typeface="Arial" panose="020B0604020202020204" pitchFamily="34" charset="0"/>
              </a:rPr>
              <a:t>-1</a:t>
            </a:r>
            <a:endParaRPr lang="en-GB" baseline="30000" dirty="0">
              <a:solidFill>
                <a:schemeClr val="tx1"/>
              </a:solidFill>
              <a:latin typeface="Arial" panose="020B0604020202020204" pitchFamily="34" charset="0"/>
              <a:cs typeface="Arial" panose="020B0604020202020204" pitchFamily="34" charset="0"/>
            </a:endParaRPr>
          </a:p>
        </p:txBody>
      </p:sp>
      <p:sp>
        <p:nvSpPr>
          <p:cNvPr id="12" name="Oval Callout 11"/>
          <p:cNvSpPr/>
          <p:nvPr/>
        </p:nvSpPr>
        <p:spPr>
          <a:xfrm>
            <a:off x="3779912" y="3426566"/>
            <a:ext cx="3503523" cy="2016224"/>
          </a:xfrm>
          <a:prstGeom prst="wedgeEllipseCallout">
            <a:avLst>
              <a:gd name="adj1" fmla="val 54157"/>
              <a:gd name="adj2" fmla="val 534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Arial" panose="020B0604020202020204" pitchFamily="34" charset="0"/>
                <a:cs typeface="Arial" panose="020B0604020202020204" pitchFamily="34" charset="0"/>
              </a:rPr>
              <a:t>Wow!</a:t>
            </a:r>
          </a:p>
          <a:p>
            <a:pPr algn="ctr"/>
            <a:r>
              <a:rPr lang="en-GB" dirty="0" smtClean="0">
                <a:solidFill>
                  <a:schemeClr val="tx1"/>
                </a:solidFill>
                <a:latin typeface="Arial" panose="020B0604020202020204" pitchFamily="34" charset="0"/>
                <a:cs typeface="Arial" panose="020B0604020202020204" pitchFamily="34" charset="0"/>
              </a:rPr>
              <a:t>I spent the whole night debugging and I have</a:t>
            </a:r>
          </a:p>
          <a:p>
            <a:pPr algn="ctr"/>
            <a:r>
              <a:rPr lang="it-IT" sz="2000" dirty="0">
                <a:solidFill>
                  <a:schemeClr val="tx1"/>
                </a:solidFill>
                <a:latin typeface="Symbol" panose="05050102010706020507" pitchFamily="18" charset="2"/>
                <a:cs typeface="Arial" panose="020B0604020202020204" pitchFamily="34" charset="0"/>
              </a:rPr>
              <a:t>D</a:t>
            </a:r>
            <a:r>
              <a:rPr lang="it-IT" dirty="0">
                <a:solidFill>
                  <a:schemeClr val="tx1"/>
                </a:solidFill>
                <a:latin typeface="Arial" panose="020B0604020202020204" pitchFamily="34" charset="0"/>
                <a:cs typeface="Arial" panose="020B0604020202020204" pitchFamily="34" charset="0"/>
              </a:rPr>
              <a:t>G</a:t>
            </a:r>
            <a:r>
              <a:rPr lang="it-IT" baseline="-25000" dirty="0">
                <a:solidFill>
                  <a:schemeClr val="tx1"/>
                </a:solidFill>
                <a:latin typeface="Arial" panose="020B0604020202020204" pitchFamily="34" charset="0"/>
                <a:cs typeface="Arial" panose="020B0604020202020204" pitchFamily="34" charset="0"/>
              </a:rPr>
              <a:t>bind</a:t>
            </a:r>
            <a:r>
              <a:rPr lang="it-IT" dirty="0">
                <a:solidFill>
                  <a:schemeClr val="tx1"/>
                </a:solidFill>
                <a:latin typeface="Arial" panose="020B0604020202020204" pitchFamily="34" charset="0"/>
                <a:cs typeface="Arial" panose="020B0604020202020204" pitchFamily="34" charset="0"/>
              </a:rPr>
              <a:t> =</a:t>
            </a:r>
          </a:p>
          <a:p>
            <a:pPr algn="ctr"/>
            <a:r>
              <a:rPr lang="it-IT" dirty="0">
                <a:solidFill>
                  <a:schemeClr val="tx1"/>
                </a:solidFill>
                <a:latin typeface="Arial" panose="020B0604020202020204" pitchFamily="34" charset="0"/>
                <a:cs typeface="Arial" panose="020B0604020202020204" pitchFamily="34" charset="0"/>
              </a:rPr>
              <a:t> </a:t>
            </a:r>
            <a:r>
              <a:rPr lang="it-IT" dirty="0" smtClean="0">
                <a:solidFill>
                  <a:schemeClr val="tx1"/>
                </a:solidFill>
                <a:latin typeface="Arial" panose="020B0604020202020204" pitchFamily="34" charset="0"/>
                <a:cs typeface="Arial" panose="020B0604020202020204" pitchFamily="34" charset="0"/>
              </a:rPr>
              <a:t>-8.0 </a:t>
            </a:r>
            <a:r>
              <a:rPr lang="it-IT" dirty="0">
                <a:solidFill>
                  <a:schemeClr val="tx1"/>
                </a:solidFill>
                <a:latin typeface="Arial" panose="020B0604020202020204" pitchFamily="34" charset="0"/>
                <a:cs typeface="Arial" panose="020B0604020202020204" pitchFamily="34" charset="0"/>
              </a:rPr>
              <a:t>+/- 0.5 kcal mol</a:t>
            </a:r>
            <a:r>
              <a:rPr lang="en-GB" baseline="30000" dirty="0">
                <a:solidFill>
                  <a:schemeClr val="tx1"/>
                </a:solidFill>
                <a:latin typeface="Arial" panose="020B0604020202020204" pitchFamily="34" charset="0"/>
                <a:cs typeface="Arial" panose="020B0604020202020204" pitchFamily="34" charset="0"/>
              </a:rPr>
              <a:t>-1</a:t>
            </a:r>
          </a:p>
          <a:p>
            <a:pPr algn="ctr"/>
            <a:r>
              <a:rPr lang="en-GB" dirty="0" smtClean="0">
                <a:solidFill>
                  <a:schemeClr val="tx1"/>
                </a:solidFill>
                <a:latin typeface="Arial" panose="020B0604020202020204" pitchFamily="34" charset="0"/>
                <a:cs typeface="Arial" panose="020B0604020202020204" pitchFamily="34" charset="0"/>
              </a:rPr>
              <a:t> </a:t>
            </a:r>
          </a:p>
        </p:txBody>
      </p:sp>
      <p:sp>
        <p:nvSpPr>
          <p:cNvPr id="9" name="TextBox 8"/>
          <p:cNvSpPr txBox="1"/>
          <p:nvPr/>
        </p:nvSpPr>
        <p:spPr>
          <a:xfrm>
            <a:off x="611560" y="44624"/>
            <a:ext cx="8425705"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Are alchemical calculations ready for molecular design?</a:t>
            </a:r>
            <a:endParaRPr lang="en-GB" sz="2400" b="1" dirty="0">
              <a:latin typeface="Arial" panose="020B0604020202020204" pitchFamily="34" charset="0"/>
              <a:cs typeface="Arial" panose="020B0604020202020204" pitchFamily="34" charset="0"/>
            </a:endParaRPr>
          </a:p>
        </p:txBody>
      </p:sp>
      <p:pic>
        <p:nvPicPr>
          <p:cNvPr id="1028" name="Picture 4" descr="Z:\Presentations\JBconference\alchem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2" y="1844824"/>
            <a:ext cx="1912690" cy="21904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Presentations\JBconference\gibbsbroth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1455" y="4221088"/>
            <a:ext cx="2001065" cy="217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p:cTn id="29" dur="1000" fill="hold"/>
                                        <p:tgtEl>
                                          <p:spTgt spid="1029"/>
                                        </p:tgtEl>
                                        <p:attrNameLst>
                                          <p:attrName>ppt_w</p:attrName>
                                        </p:attrNameLst>
                                      </p:cBhvr>
                                      <p:tavLst>
                                        <p:tav tm="0">
                                          <p:val>
                                            <p:fltVal val="0"/>
                                          </p:val>
                                        </p:tav>
                                        <p:tav tm="100000">
                                          <p:val>
                                            <p:strVal val="#ppt_w"/>
                                          </p:val>
                                        </p:tav>
                                      </p:tavLst>
                                    </p:anim>
                                    <p:anim calcmode="lin" valueType="num">
                                      <p:cBhvr>
                                        <p:cTn id="30" dur="1000" fill="hold"/>
                                        <p:tgtEl>
                                          <p:spTgt spid="1029"/>
                                        </p:tgtEl>
                                        <p:attrNameLst>
                                          <p:attrName>ppt_h</p:attrName>
                                        </p:attrNameLst>
                                      </p:cBhvr>
                                      <p:tavLst>
                                        <p:tav tm="0">
                                          <p:val>
                                            <p:fltVal val="0"/>
                                          </p:val>
                                        </p:tav>
                                        <p:tav tm="100000">
                                          <p:val>
                                            <p:strVal val="#ppt_h"/>
                                          </p:val>
                                        </p:tav>
                                      </p:tavLst>
                                    </p:anim>
                                    <p:anim calcmode="lin" valueType="num">
                                      <p:cBhvr>
                                        <p:cTn id="31" dur="1000" fill="hold"/>
                                        <p:tgtEl>
                                          <p:spTgt spid="102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187624" y="15007"/>
            <a:ext cx="7476534"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SAMPL5: Assessing the standard state correction</a:t>
            </a:r>
            <a:endParaRPr lang="en-GB" sz="2400" b="1" dirty="0">
              <a:latin typeface="Arial" panose="020B0604020202020204" pitchFamily="34" charset="0"/>
              <a:cs typeface="Arial" panose="020B0604020202020204" pitchFamily="34" charset="0"/>
            </a:endParaRPr>
          </a:p>
        </p:txBody>
      </p:sp>
      <p:sp>
        <p:nvSpPr>
          <p:cNvPr id="52" name="TextBox 51"/>
          <p:cNvSpPr txBox="1"/>
          <p:nvPr/>
        </p:nvSpPr>
        <p:spPr>
          <a:xfrm>
            <a:off x="5796136" y="4331256"/>
            <a:ext cx="3497420" cy="1569660"/>
          </a:xfrm>
          <a:prstGeom prst="rect">
            <a:avLst/>
          </a:prstGeom>
          <a:noFill/>
        </p:spPr>
        <p:txBody>
          <a:bodyPr wrap="square" rtlCol="0">
            <a:spAutoFit/>
          </a:bodyPr>
          <a:lstStyle/>
          <a:p>
            <a:pPr algn="ctr"/>
            <a:endParaRPr lang="it-IT" sz="2400" dirty="0">
              <a:solidFill>
                <a:srgbClr val="002060"/>
              </a:solidFill>
              <a:latin typeface="Arial" panose="020B0604020202020204" pitchFamily="34" charset="0"/>
              <a:cs typeface="Arial" panose="020B0604020202020204" pitchFamily="34" charset="0"/>
            </a:endParaRPr>
          </a:p>
          <a:p>
            <a:pPr algn="ctr"/>
            <a:r>
              <a:rPr lang="it-IT" sz="2400" dirty="0" smtClean="0">
                <a:solidFill>
                  <a:srgbClr val="002060"/>
                </a:solidFill>
                <a:latin typeface="Arial" panose="020B0604020202020204" pitchFamily="34" charset="0"/>
                <a:cs typeface="Arial" panose="020B0604020202020204" pitchFamily="34" charset="0"/>
              </a:rPr>
              <a:t>Standard state:</a:t>
            </a:r>
          </a:p>
          <a:p>
            <a:pPr algn="ctr"/>
            <a:r>
              <a:rPr lang="it-IT" sz="2400" dirty="0" smtClean="0">
                <a:solidFill>
                  <a:srgbClr val="002060"/>
                </a:solidFill>
                <a:latin typeface="Arial" panose="020B0604020202020204" pitchFamily="34" charset="0"/>
                <a:cs typeface="Arial" panose="020B0604020202020204" pitchFamily="34" charset="0"/>
              </a:rPr>
              <a:t> define a computational vial</a:t>
            </a:r>
          </a:p>
        </p:txBody>
      </p:sp>
      <p:pic>
        <p:nvPicPr>
          <p:cNvPr id="28" name="Picture 2" descr="Z:\Presentations\JBconference\expV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710016"/>
            <a:ext cx="1082675" cy="123983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602824" y="809715"/>
            <a:ext cx="1938351" cy="477054"/>
          </a:xfrm>
          <a:prstGeom prst="rect">
            <a:avLst/>
          </a:prstGeom>
          <a:noFill/>
        </p:spPr>
        <p:txBody>
          <a:bodyPr wrap="none" rtlCol="0">
            <a:spAutoFit/>
          </a:bodyPr>
          <a:lstStyle/>
          <a:p>
            <a:r>
              <a:rPr lang="en-GB" sz="2500" b="1" dirty="0">
                <a:solidFill>
                  <a:srgbClr val="002060"/>
                </a:solidFill>
                <a:latin typeface="Arial" panose="020B0604020202020204" pitchFamily="34" charset="0"/>
                <a:cs typeface="Arial" panose="020B0604020202020204" pitchFamily="34" charset="0"/>
              </a:rPr>
              <a:t>H</a:t>
            </a:r>
            <a:r>
              <a:rPr lang="en-GB" sz="2500" b="1" dirty="0" smtClean="0">
                <a:solidFill>
                  <a:srgbClr val="002060"/>
                </a:solidFill>
                <a:latin typeface="Arial" panose="020B0604020202020204" pitchFamily="34" charset="0"/>
                <a:cs typeface="Arial" panose="020B0604020202020204" pitchFamily="34" charset="0"/>
              </a:rPr>
              <a:t> + </a:t>
            </a:r>
            <a:r>
              <a:rPr lang="en-GB" sz="2500" b="1" dirty="0">
                <a:solidFill>
                  <a:srgbClr val="002060"/>
                </a:solidFill>
                <a:latin typeface="Arial" panose="020B0604020202020204" pitchFamily="34" charset="0"/>
                <a:cs typeface="Arial" panose="020B0604020202020204" pitchFamily="34" charset="0"/>
              </a:rPr>
              <a:t>G</a:t>
            </a:r>
            <a:r>
              <a:rPr lang="en-GB" sz="2500" b="1" dirty="0" smtClean="0">
                <a:solidFill>
                  <a:srgbClr val="002060"/>
                </a:solidFill>
              </a:rPr>
              <a:t>⇌ </a:t>
            </a:r>
            <a:r>
              <a:rPr lang="en-GB" sz="2500" b="1" dirty="0">
                <a:solidFill>
                  <a:srgbClr val="002060"/>
                </a:solidFill>
                <a:latin typeface="Arial" panose="020B0604020202020204" pitchFamily="34" charset="0"/>
                <a:cs typeface="Arial" panose="020B0604020202020204" pitchFamily="34" charset="0"/>
              </a:rPr>
              <a:t> </a:t>
            </a:r>
            <a:r>
              <a:rPr lang="en-GB" sz="2500" b="1" dirty="0" smtClean="0">
                <a:solidFill>
                  <a:srgbClr val="002060"/>
                </a:solidFill>
                <a:latin typeface="Arial" panose="020B0604020202020204" pitchFamily="34" charset="0"/>
                <a:cs typeface="Arial" panose="020B0604020202020204" pitchFamily="34" charset="0"/>
              </a:rPr>
              <a:t>HG</a:t>
            </a:r>
            <a:endParaRPr lang="en-GB" sz="2500" b="1" dirty="0">
              <a:solidFill>
                <a:srgbClr val="002060"/>
              </a:solidFill>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5" name="Rectangle 54"/>
          <p:cNvSpPr/>
          <p:nvPr/>
        </p:nvSpPr>
        <p:spPr>
          <a:xfrm>
            <a:off x="232977" y="1623804"/>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7" descr="Z:\Presentations\DDU_hostguest_presentation\G2_images\G2_discharge.png"/>
          <p:cNvPicPr>
            <a:picLocks noChangeAspect="1" noChangeArrowheads="1"/>
          </p:cNvPicPr>
          <p:nvPr/>
        </p:nvPicPr>
        <p:blipFill rotWithShape="1">
          <a:blip r:embed="rId4">
            <a:extLst>
              <a:ext uri="{28A0092B-C50C-407E-A947-70E740481C1C}">
                <a14:useLocalDpi xmlns:a14="http://schemas.microsoft.com/office/drawing/2010/main" val="0"/>
              </a:ext>
            </a:extLst>
          </a:blip>
          <a:srcRect l="29198" t="20916" r="25608" b="30334"/>
          <a:stretch/>
        </p:blipFill>
        <p:spPr bwMode="auto">
          <a:xfrm>
            <a:off x="707830" y="1753253"/>
            <a:ext cx="1316051" cy="1769704"/>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14165" y="3039343"/>
            <a:ext cx="2382919" cy="461665"/>
          </a:xfrm>
          <a:prstGeom prst="rect">
            <a:avLst/>
          </a:prstGeom>
          <a:noFill/>
        </p:spPr>
        <p:txBody>
          <a:bodyPr wrap="square" rtlCol="0">
            <a:spAutoFit/>
          </a:bodyPr>
          <a:lstStyle/>
          <a:p>
            <a:pPr algn="ctr"/>
            <a:r>
              <a:rPr lang="it-IT" sz="2400" dirty="0" smtClean="0">
                <a:solidFill>
                  <a:srgbClr val="002060"/>
                </a:solidFill>
                <a:latin typeface="Arial" panose="020B0604020202020204" pitchFamily="34" charset="0"/>
                <a:cs typeface="Arial" panose="020B0604020202020204" pitchFamily="34" charset="0"/>
              </a:rPr>
              <a:t>1 M</a:t>
            </a:r>
          </a:p>
        </p:txBody>
      </p:sp>
      <p:sp>
        <p:nvSpPr>
          <p:cNvPr id="25" name="Rectangle 24"/>
          <p:cNvSpPr/>
          <p:nvPr/>
        </p:nvSpPr>
        <p:spPr>
          <a:xfrm>
            <a:off x="232977" y="4437273"/>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p:cNvCxnSpPr/>
          <p:nvPr/>
        </p:nvCxnSpPr>
        <p:spPr>
          <a:xfrm>
            <a:off x="1421108" y="3622018"/>
            <a:ext cx="0" cy="917444"/>
          </a:xfrm>
          <a:prstGeom prst="straightConnector1">
            <a:avLst/>
          </a:prstGeom>
          <a:ln w="762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10" descr="Z:\Presentations\DDU_hostguest_presentation\G2_images\G2_vanish.png"/>
          <p:cNvPicPr>
            <a:picLocks noChangeAspect="1" noChangeArrowheads="1"/>
          </p:cNvPicPr>
          <p:nvPr/>
        </p:nvPicPr>
        <p:blipFill rotWithShape="1">
          <a:blip r:embed="rId5">
            <a:extLst>
              <a:ext uri="{28A0092B-C50C-407E-A947-70E740481C1C}">
                <a14:useLocalDpi xmlns:a14="http://schemas.microsoft.com/office/drawing/2010/main" val="0"/>
              </a:ext>
            </a:extLst>
          </a:blip>
          <a:srcRect l="27216" t="21338" r="30724" b="29936"/>
          <a:stretch/>
        </p:blipFill>
        <p:spPr bwMode="auto">
          <a:xfrm>
            <a:off x="665119" y="4626638"/>
            <a:ext cx="1231465" cy="16892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Rectangle 29"/>
              <p:cNvSpPr/>
              <p:nvPr/>
            </p:nvSpPr>
            <p:spPr>
              <a:xfrm>
                <a:off x="1598247" y="3743706"/>
                <a:ext cx="851268" cy="4966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rgbClr val="FF0000"/>
                          </a:solidFill>
                          <a:latin typeface="Cambria Math"/>
                        </a:rPr>
                        <m:t>𝚫</m:t>
                      </m:r>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a:rPr>
                            <m:t>𝑮</m:t>
                          </m:r>
                        </m:e>
                        <m:sub>
                          <m:r>
                            <a:rPr lang="en-GB" sz="2400" b="1" i="1" smtClean="0">
                              <a:solidFill>
                                <a:srgbClr val="FF0000"/>
                              </a:solidFill>
                              <a:latin typeface="Cambria Math"/>
                            </a:rPr>
                            <m:t>𝒐𝒇𝒇</m:t>
                          </m:r>
                          <m:r>
                            <a:rPr lang="en-GB" sz="2400" b="1" i="1" smtClean="0">
                              <a:solidFill>
                                <a:srgbClr val="FF0000"/>
                              </a:solidFill>
                              <a:latin typeface="Cambria Math"/>
                            </a:rPr>
                            <m:t>𝟏</m:t>
                          </m:r>
                        </m:sub>
                      </m:sSub>
                    </m:oMath>
                  </m:oMathPara>
                </a14:m>
                <a:endParaRPr lang="en-GB" sz="2400" b="1" dirty="0">
                  <a:solidFill>
                    <a:srgbClr val="FF0000"/>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1598247" y="3743706"/>
                <a:ext cx="851268" cy="496674"/>
              </a:xfrm>
              <a:prstGeom prst="rect">
                <a:avLst/>
              </a:prstGeom>
              <a:blipFill rotWithShape="1">
                <a:blip r:embed="rId6"/>
                <a:stretch>
                  <a:fillRect l="-1429" r="-31429" b="-10976"/>
                </a:stretch>
              </a:blipFill>
            </p:spPr>
            <p:txBody>
              <a:bodyPr/>
              <a:lstStyle/>
              <a:p>
                <a:r>
                  <a:rPr lang="en-GB">
                    <a:noFill/>
                  </a:rPr>
                  <a:t> </a:t>
                </a:r>
              </a:p>
            </p:txBody>
          </p:sp>
        </mc:Fallback>
      </mc:AlternateContent>
      <p:sp>
        <p:nvSpPr>
          <p:cNvPr id="31" name="Rectangle 30"/>
          <p:cNvSpPr/>
          <p:nvPr/>
        </p:nvSpPr>
        <p:spPr>
          <a:xfrm>
            <a:off x="3602824" y="1628800"/>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9" descr="Z:\Presentations\DDU_hostguest_presentation\G2_images\G2_discharging_boun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1606" b="14204"/>
          <a:stretch/>
        </p:blipFill>
        <p:spPr bwMode="auto">
          <a:xfrm>
            <a:off x="3454968" y="1753253"/>
            <a:ext cx="2413176" cy="195152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3602385" y="4437112"/>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11" descr="Z:\Presentations\DDU_hostguest_presentation\G2_images\G2_vanish_boun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50" t="22259" b="13992"/>
          <a:stretch/>
        </p:blipFill>
        <p:spPr bwMode="auto">
          <a:xfrm>
            <a:off x="3516074" y="4634424"/>
            <a:ext cx="2382413" cy="21789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6" name="Rectangle 35"/>
              <p:cNvSpPr/>
              <p:nvPr/>
            </p:nvSpPr>
            <p:spPr>
              <a:xfrm>
                <a:off x="4872860" y="3717032"/>
                <a:ext cx="851268" cy="4966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rgbClr val="FF0000"/>
                          </a:solidFill>
                          <a:latin typeface="Cambria Math"/>
                        </a:rPr>
                        <m:t>𝚫</m:t>
                      </m:r>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a:rPr>
                            <m:t>𝑮</m:t>
                          </m:r>
                        </m:e>
                        <m:sub>
                          <m:r>
                            <a:rPr lang="en-GB" sz="2400" b="1" i="1" smtClean="0">
                              <a:solidFill>
                                <a:srgbClr val="FF0000"/>
                              </a:solidFill>
                              <a:latin typeface="Cambria Math"/>
                            </a:rPr>
                            <m:t>𝒐𝒇𝒇</m:t>
                          </m:r>
                          <m:r>
                            <a:rPr lang="en-GB" sz="2400" b="1" i="1" smtClean="0">
                              <a:solidFill>
                                <a:srgbClr val="FF0000"/>
                              </a:solidFill>
                              <a:latin typeface="Cambria Math"/>
                            </a:rPr>
                            <m:t>𝟐</m:t>
                          </m:r>
                        </m:sub>
                      </m:sSub>
                    </m:oMath>
                  </m:oMathPara>
                </a14:m>
                <a:endParaRPr lang="en-GB" sz="2400" b="1" dirty="0">
                  <a:solidFill>
                    <a:srgbClr val="FF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872860" y="3717032"/>
                <a:ext cx="851268" cy="496674"/>
              </a:xfrm>
              <a:prstGeom prst="rect">
                <a:avLst/>
              </a:prstGeom>
              <a:blipFill rotWithShape="1">
                <a:blip r:embed="rId9"/>
                <a:stretch>
                  <a:fillRect l="-1429" r="-31429" b="-12346"/>
                </a:stretch>
              </a:blipFill>
            </p:spPr>
            <p:txBody>
              <a:bodyPr/>
              <a:lstStyle/>
              <a:p>
                <a:r>
                  <a:rPr lang="en-GB">
                    <a:noFill/>
                  </a:rPr>
                  <a:t> </a:t>
                </a:r>
              </a:p>
            </p:txBody>
          </p:sp>
        </mc:Fallback>
      </mc:AlternateContent>
      <p:cxnSp>
        <p:nvCxnSpPr>
          <p:cNvPr id="37" name="Straight Arrow Connector 36"/>
          <p:cNvCxnSpPr/>
          <p:nvPr/>
        </p:nvCxnSpPr>
        <p:spPr>
          <a:xfrm>
            <a:off x="4644008" y="3573016"/>
            <a:ext cx="0" cy="917444"/>
          </a:xfrm>
          <a:prstGeom prst="straightConnector1">
            <a:avLst/>
          </a:prstGeom>
          <a:ln w="762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627784" y="2613816"/>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2546459" y="1997737"/>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𝒃𝒊𝒏𝒅</m:t>
                          </m:r>
                        </m:sub>
                      </m:sSub>
                    </m:oMath>
                  </m:oMathPara>
                </a14:m>
                <a:endParaRPr lang="en-GB" sz="2400" b="1" dirty="0">
                  <a:solidFill>
                    <a:srgbClr val="FF0000"/>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2546459" y="1997737"/>
                <a:ext cx="851268" cy="467857"/>
              </a:xfrm>
              <a:prstGeom prst="rect">
                <a:avLst/>
              </a:prstGeom>
              <a:blipFill rotWithShape="1">
                <a:blip r:embed="rId10"/>
                <a:stretch>
                  <a:fillRect l="-2158" r="-28777" b="-2632"/>
                </a:stretch>
              </a:blipFill>
            </p:spPr>
            <p:txBody>
              <a:bodyPr/>
              <a:lstStyle/>
              <a:p>
                <a:r>
                  <a:rPr lang="en-GB">
                    <a:noFill/>
                  </a:rPr>
                  <a:t> </a:t>
                </a:r>
              </a:p>
            </p:txBody>
          </p:sp>
        </mc:Fallback>
      </mc:AlternateContent>
      <p:cxnSp>
        <p:nvCxnSpPr>
          <p:cNvPr id="41" name="Straight Arrow Connector 40"/>
          <p:cNvCxnSpPr/>
          <p:nvPr/>
        </p:nvCxnSpPr>
        <p:spPr>
          <a:xfrm>
            <a:off x="2555776" y="5373216"/>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4183028" y="4803631"/>
            <a:ext cx="1080120" cy="138686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06116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1000"/>
                                        <p:tgtEl>
                                          <p:spTgt spid="25"/>
                                        </p:tgtEl>
                                      </p:cBhvr>
                                    </p:animEffect>
                                  </p:childTnLst>
                                </p:cTn>
                              </p:par>
                              <p:par>
                                <p:cTn id="14" presetID="22"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1000"/>
                                        <p:tgtEl>
                                          <p:spTgt spid="26"/>
                                        </p:tgtEl>
                                      </p:cBhvr>
                                    </p:animEffect>
                                  </p:childTnLst>
                                </p:cTn>
                              </p:par>
                              <p:par>
                                <p:cTn id="17" presetID="22" presetClass="entr" presetSubtype="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1000"/>
                                        <p:tgtEl>
                                          <p:spTgt spid="2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1000"/>
                                        <p:tgtEl>
                                          <p:spTgt spid="34"/>
                                        </p:tgtEl>
                                      </p:cBhvr>
                                    </p:animEffect>
                                  </p:childTnLst>
                                </p:cTn>
                              </p:par>
                              <p:par>
                                <p:cTn id="34" presetID="22" presetClass="entr" presetSubtype="1"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1000"/>
                                        <p:tgtEl>
                                          <p:spTgt spid="3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1000"/>
                                        <p:tgtEl>
                                          <p:spTgt spid="36"/>
                                        </p:tgtEl>
                                      </p:cBhvr>
                                    </p:animEffect>
                                  </p:childTnLst>
                                </p:cTn>
                              </p:par>
                              <p:par>
                                <p:cTn id="40" presetID="22" presetClass="entr" presetSubtype="1"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1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1000"/>
                                        <p:tgtEl>
                                          <p:spTgt spid="3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1000"/>
                                        <p:tgtEl>
                                          <p:spTgt spid="40"/>
                                        </p:tgtEl>
                                      </p:cBhvr>
                                    </p:animEffect>
                                  </p:childTnLst>
                                </p:cTn>
                              </p:par>
                              <p:par>
                                <p:cTn id="51" presetID="22" presetClass="entr" presetSubtype="8"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10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animBg="1"/>
      <p:bldP spid="72" grpId="0"/>
      <p:bldP spid="25" grpId="0" animBg="1"/>
      <p:bldP spid="30" grpId="0"/>
      <p:bldP spid="31" grpId="0" animBg="1"/>
      <p:bldP spid="34" grpId="0" animBg="1"/>
      <p:bldP spid="36" grpId="0"/>
      <p:bldP spid="40" grpId="0"/>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3602385" y="4437112"/>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32977" y="4437273"/>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187624" y="15007"/>
            <a:ext cx="7476534"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SAMPL5: Assessing the standard state correction</a:t>
            </a:r>
            <a:endParaRPr lang="en-GB" sz="2400" b="1" dirty="0">
              <a:latin typeface="Arial" panose="020B0604020202020204" pitchFamily="34" charset="0"/>
              <a:cs typeface="Arial" panose="020B0604020202020204" pitchFamily="34" charset="0"/>
            </a:endParaRPr>
          </a:p>
        </p:txBody>
      </p:sp>
      <p:pic>
        <p:nvPicPr>
          <p:cNvPr id="28" name="Picture 2" descr="Z:\Presentations\JBconference\expV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710016"/>
            <a:ext cx="1082675" cy="123983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602824" y="809715"/>
            <a:ext cx="1938351" cy="477054"/>
          </a:xfrm>
          <a:prstGeom prst="rect">
            <a:avLst/>
          </a:prstGeom>
          <a:noFill/>
        </p:spPr>
        <p:txBody>
          <a:bodyPr wrap="none" rtlCol="0">
            <a:spAutoFit/>
          </a:bodyPr>
          <a:lstStyle/>
          <a:p>
            <a:r>
              <a:rPr lang="en-GB" sz="2500" b="1" dirty="0">
                <a:solidFill>
                  <a:srgbClr val="002060"/>
                </a:solidFill>
                <a:latin typeface="Arial" panose="020B0604020202020204" pitchFamily="34" charset="0"/>
                <a:cs typeface="Arial" panose="020B0604020202020204" pitchFamily="34" charset="0"/>
              </a:rPr>
              <a:t>H</a:t>
            </a:r>
            <a:r>
              <a:rPr lang="en-GB" sz="2500" b="1" dirty="0" smtClean="0">
                <a:solidFill>
                  <a:srgbClr val="002060"/>
                </a:solidFill>
                <a:latin typeface="Arial" panose="020B0604020202020204" pitchFamily="34" charset="0"/>
                <a:cs typeface="Arial" panose="020B0604020202020204" pitchFamily="34" charset="0"/>
              </a:rPr>
              <a:t> + </a:t>
            </a:r>
            <a:r>
              <a:rPr lang="en-GB" sz="2500" b="1" dirty="0">
                <a:solidFill>
                  <a:srgbClr val="002060"/>
                </a:solidFill>
                <a:latin typeface="Arial" panose="020B0604020202020204" pitchFamily="34" charset="0"/>
                <a:cs typeface="Arial" panose="020B0604020202020204" pitchFamily="34" charset="0"/>
              </a:rPr>
              <a:t>G</a:t>
            </a:r>
            <a:r>
              <a:rPr lang="en-GB" sz="2500" b="1" dirty="0" smtClean="0">
                <a:solidFill>
                  <a:srgbClr val="002060"/>
                </a:solidFill>
              </a:rPr>
              <a:t>⇌ </a:t>
            </a:r>
            <a:r>
              <a:rPr lang="en-GB" sz="2500" b="1" dirty="0">
                <a:solidFill>
                  <a:srgbClr val="002060"/>
                </a:solidFill>
                <a:latin typeface="Arial" panose="020B0604020202020204" pitchFamily="34" charset="0"/>
                <a:cs typeface="Arial" panose="020B0604020202020204" pitchFamily="34" charset="0"/>
              </a:rPr>
              <a:t> </a:t>
            </a:r>
            <a:r>
              <a:rPr lang="en-GB" sz="2500" b="1" dirty="0" smtClean="0">
                <a:solidFill>
                  <a:srgbClr val="002060"/>
                </a:solidFill>
                <a:latin typeface="Arial" panose="020B0604020202020204" pitchFamily="34" charset="0"/>
                <a:cs typeface="Arial" panose="020B0604020202020204" pitchFamily="34" charset="0"/>
              </a:rPr>
              <a:t>HG</a:t>
            </a:r>
            <a:endParaRPr lang="en-GB" sz="2500" b="1" dirty="0">
              <a:solidFill>
                <a:srgbClr val="002060"/>
              </a:solidFill>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a:off x="2627784" y="2613816"/>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Rectangle 42"/>
              <p:cNvSpPr/>
              <p:nvPr/>
            </p:nvSpPr>
            <p:spPr>
              <a:xfrm>
                <a:off x="2546459" y="1997737"/>
                <a:ext cx="851268" cy="1202189"/>
              </a:xfrm>
              <a:prstGeom prst="rect">
                <a:avLst/>
              </a:prstGeom>
            </p:spPr>
            <p:txBody>
              <a:bodyPr wrap="square">
                <a:spAutoFit/>
              </a:bodyPr>
              <a:lstStyle/>
              <a:p>
                <a:endParaRPr lang="en-GB" sz="2400" b="1" dirty="0">
                  <a:solidFill>
                    <a:srgbClr val="FF0000"/>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2546459" y="1997737"/>
                <a:ext cx="851268" cy="1202189"/>
              </a:xfrm>
              <a:prstGeom prst="rect">
                <a:avLst/>
              </a:prstGeom>
              <a:blipFill rotWithShape="1">
                <a:blip r:embed="rId4"/>
                <a:stretch>
                  <a:fillRect l="-2158" r="-28777"/>
                </a:stretch>
              </a:blipFill>
            </p:spPr>
            <p:txBody>
              <a:bodyPr/>
              <a:lstStyle/>
              <a:p>
                <a:r>
                  <a:rPr lang="en-GB">
                    <a:noFill/>
                  </a:rPr>
                  <a:t> </a:t>
                </a:r>
              </a:p>
            </p:txBody>
          </p:sp>
        </mc:Fallback>
      </mc:AlternateContent>
      <p:sp>
        <p:nvSpPr>
          <p:cNvPr id="55" name="Rectangle 54"/>
          <p:cNvSpPr/>
          <p:nvPr/>
        </p:nvSpPr>
        <p:spPr>
          <a:xfrm>
            <a:off x="232977" y="1623804"/>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7" descr="Z:\Presentations\DDU_hostguest_presentation\G2_images\G2_discharge.png"/>
          <p:cNvPicPr>
            <a:picLocks noChangeAspect="1" noChangeArrowheads="1"/>
          </p:cNvPicPr>
          <p:nvPr/>
        </p:nvPicPr>
        <p:blipFill rotWithShape="1">
          <a:blip r:embed="rId5">
            <a:extLst>
              <a:ext uri="{28A0092B-C50C-407E-A947-70E740481C1C}">
                <a14:useLocalDpi xmlns:a14="http://schemas.microsoft.com/office/drawing/2010/main" val="0"/>
              </a:ext>
            </a:extLst>
          </a:blip>
          <a:srcRect l="29198" t="20916" r="25608" b="30334"/>
          <a:stretch/>
        </p:blipFill>
        <p:spPr bwMode="auto">
          <a:xfrm>
            <a:off x="707830" y="1753253"/>
            <a:ext cx="1316051" cy="1769704"/>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p:cNvCxnSpPr/>
          <p:nvPr/>
        </p:nvCxnSpPr>
        <p:spPr>
          <a:xfrm>
            <a:off x="2555776" y="5373216"/>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421108" y="3622018"/>
            <a:ext cx="0" cy="917444"/>
          </a:xfrm>
          <a:prstGeom prst="straightConnector1">
            <a:avLst/>
          </a:prstGeom>
          <a:ln w="762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3" name="Picture 10" descr="Z:\Presentations\DDU_hostguest_presentation\G2_images\G2_vanish.png"/>
          <p:cNvPicPr>
            <a:picLocks noChangeAspect="1" noChangeArrowheads="1"/>
          </p:cNvPicPr>
          <p:nvPr/>
        </p:nvPicPr>
        <p:blipFill rotWithShape="1">
          <a:blip r:embed="rId6">
            <a:extLst>
              <a:ext uri="{28A0092B-C50C-407E-A947-70E740481C1C}">
                <a14:useLocalDpi xmlns:a14="http://schemas.microsoft.com/office/drawing/2010/main" val="0"/>
              </a:ext>
            </a:extLst>
          </a:blip>
          <a:srcRect l="27216" t="21338" r="30724" b="29936"/>
          <a:stretch/>
        </p:blipFill>
        <p:spPr bwMode="auto">
          <a:xfrm>
            <a:off x="665119" y="4626638"/>
            <a:ext cx="1231465" cy="168920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1" descr="Z:\Presentations\DDU_hostguest_presentation\G2_images\G2_vanish_boun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50" t="22259" b="13992"/>
          <a:stretch/>
        </p:blipFill>
        <p:spPr bwMode="auto">
          <a:xfrm>
            <a:off x="3516074" y="4634424"/>
            <a:ext cx="2382413" cy="21789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6" name="Rectangle 65"/>
              <p:cNvSpPr/>
              <p:nvPr/>
            </p:nvSpPr>
            <p:spPr>
              <a:xfrm>
                <a:off x="1598247" y="3743706"/>
                <a:ext cx="851268" cy="4966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rgbClr val="FF0000"/>
                          </a:solidFill>
                          <a:latin typeface="Cambria Math"/>
                        </a:rPr>
                        <m:t>𝚫</m:t>
                      </m:r>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a:rPr>
                            <m:t>𝑮</m:t>
                          </m:r>
                        </m:e>
                        <m:sub>
                          <m:r>
                            <a:rPr lang="en-GB" sz="2400" b="1" i="1" smtClean="0">
                              <a:solidFill>
                                <a:srgbClr val="FF0000"/>
                              </a:solidFill>
                              <a:latin typeface="Cambria Math"/>
                            </a:rPr>
                            <m:t>𝒐𝒇𝒇</m:t>
                          </m:r>
                          <m:r>
                            <a:rPr lang="en-GB" sz="2400" b="1" i="1" smtClean="0">
                              <a:solidFill>
                                <a:srgbClr val="FF0000"/>
                              </a:solidFill>
                              <a:latin typeface="Cambria Math"/>
                            </a:rPr>
                            <m:t>𝟏</m:t>
                          </m:r>
                        </m:sub>
                      </m:sSub>
                    </m:oMath>
                  </m:oMathPara>
                </a14:m>
                <a:endParaRPr lang="en-GB" sz="2400" b="1" dirty="0">
                  <a:solidFill>
                    <a:srgbClr val="FF0000"/>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1598247" y="3743706"/>
                <a:ext cx="851268" cy="496674"/>
              </a:xfrm>
              <a:prstGeom prst="rect">
                <a:avLst/>
              </a:prstGeom>
              <a:blipFill rotWithShape="1">
                <a:blip r:embed="rId8"/>
                <a:stretch>
                  <a:fillRect l="-1429" r="-31429" b="-109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4872860" y="3717032"/>
                <a:ext cx="851268" cy="4966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rgbClr val="FF0000"/>
                          </a:solidFill>
                          <a:latin typeface="Cambria Math"/>
                        </a:rPr>
                        <m:t>𝚫</m:t>
                      </m:r>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a:rPr>
                            <m:t>𝑮</m:t>
                          </m:r>
                        </m:e>
                        <m:sub>
                          <m:r>
                            <a:rPr lang="en-GB" sz="2400" b="1" i="1" smtClean="0">
                              <a:solidFill>
                                <a:srgbClr val="FF0000"/>
                              </a:solidFill>
                              <a:latin typeface="Cambria Math"/>
                            </a:rPr>
                            <m:t>𝒐𝒇𝒇</m:t>
                          </m:r>
                          <m:r>
                            <a:rPr lang="en-GB" sz="2400" b="1" i="1" smtClean="0">
                              <a:solidFill>
                                <a:srgbClr val="FF0000"/>
                              </a:solidFill>
                              <a:latin typeface="Cambria Math"/>
                            </a:rPr>
                            <m:t>𝟐</m:t>
                          </m:r>
                        </m:sub>
                      </m:sSub>
                    </m:oMath>
                  </m:oMathPara>
                </a14:m>
                <a:endParaRPr lang="en-GB" sz="2400" b="1" dirty="0">
                  <a:solidFill>
                    <a:srgbClr val="FF0000"/>
                  </a:solidFill>
                </a:endParaRPr>
              </a:p>
            </p:txBody>
          </p:sp>
        </mc:Choice>
        <mc:Fallback xmlns="">
          <p:sp>
            <p:nvSpPr>
              <p:cNvPr id="67" name="Rectangle 66"/>
              <p:cNvSpPr>
                <a:spLocks noRot="1" noChangeAspect="1" noMove="1" noResize="1" noEditPoints="1" noAdjustHandles="1" noChangeArrowheads="1" noChangeShapeType="1" noTextEdit="1"/>
              </p:cNvSpPr>
              <p:nvPr/>
            </p:nvSpPr>
            <p:spPr>
              <a:xfrm>
                <a:off x="4872860" y="3717032"/>
                <a:ext cx="851268" cy="496674"/>
              </a:xfrm>
              <a:prstGeom prst="rect">
                <a:avLst/>
              </a:prstGeom>
              <a:blipFill rotWithShape="1">
                <a:blip r:embed="rId9"/>
                <a:stretch>
                  <a:fillRect l="-1429" r="-31429" b="-12346"/>
                </a:stretch>
              </a:blipFill>
            </p:spPr>
            <p:txBody>
              <a:bodyPr/>
              <a:lstStyle/>
              <a:p>
                <a:r>
                  <a:rPr lang="en-GB">
                    <a:noFill/>
                  </a:rPr>
                  <a:t> </a:t>
                </a:r>
              </a:p>
            </p:txBody>
          </p:sp>
        </mc:Fallback>
      </mc:AlternateContent>
      <p:sp>
        <p:nvSpPr>
          <p:cNvPr id="69" name="Rectangle 68"/>
          <p:cNvSpPr/>
          <p:nvPr/>
        </p:nvSpPr>
        <p:spPr>
          <a:xfrm>
            <a:off x="3602824" y="1628800"/>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9" descr="Z:\Presentations\DDU_hostguest_presentation\G2_images\G2_discharging_bound.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1606" b="14204"/>
          <a:stretch/>
        </p:blipFill>
        <p:spPr bwMode="auto">
          <a:xfrm>
            <a:off x="3454968" y="1753253"/>
            <a:ext cx="2413176" cy="1951526"/>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14165" y="3039343"/>
            <a:ext cx="2382919" cy="461665"/>
          </a:xfrm>
          <a:prstGeom prst="rect">
            <a:avLst/>
          </a:prstGeom>
          <a:noFill/>
        </p:spPr>
        <p:txBody>
          <a:bodyPr wrap="square" rtlCol="0">
            <a:spAutoFit/>
          </a:bodyPr>
          <a:lstStyle/>
          <a:p>
            <a:pPr algn="ctr"/>
            <a:r>
              <a:rPr lang="it-IT" sz="2400" dirty="0" smtClean="0">
                <a:solidFill>
                  <a:srgbClr val="002060"/>
                </a:solidFill>
                <a:latin typeface="Arial" panose="020B0604020202020204" pitchFamily="34" charset="0"/>
                <a:cs typeface="Arial" panose="020B0604020202020204" pitchFamily="34" charset="0"/>
              </a:rPr>
              <a:t>1 M</a:t>
            </a:r>
          </a:p>
        </p:txBody>
      </p:sp>
      <p:cxnSp>
        <p:nvCxnSpPr>
          <p:cNvPr id="65" name="Straight Arrow Connector 64"/>
          <p:cNvCxnSpPr/>
          <p:nvPr/>
        </p:nvCxnSpPr>
        <p:spPr>
          <a:xfrm>
            <a:off x="4644008" y="3573016"/>
            <a:ext cx="0" cy="917444"/>
          </a:xfrm>
          <a:prstGeom prst="straightConnector1">
            <a:avLst/>
          </a:prstGeom>
          <a:ln w="762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555776" y="4819099"/>
                <a:ext cx="851268" cy="830997"/>
              </a:xfrm>
              <a:prstGeom prst="rect">
                <a:avLst/>
              </a:prstGeom>
            </p:spPr>
            <p:txBody>
              <a:bodyPr wrap="square">
                <a:spAutoFit/>
              </a:bodyPr>
              <a:lstStyle/>
              <a:p>
                <a:endParaRPr lang="en-GB" sz="2400" b="1" dirty="0">
                  <a:solidFill>
                    <a:srgbClr val="FF000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2555776" y="4819099"/>
                <a:ext cx="851268" cy="830997"/>
              </a:xfrm>
              <a:prstGeom prst="rect">
                <a:avLst/>
              </a:prstGeom>
              <a:blipFill rotWithShape="1">
                <a:blip r:embed="rId11"/>
                <a:stretch>
                  <a:fillRect l="-1429" r="-10000"/>
                </a:stretch>
              </a:blipFill>
            </p:spPr>
            <p:txBody>
              <a:bodyPr/>
              <a:lstStyle/>
              <a:p>
                <a:r>
                  <a:rPr lang="en-GB">
                    <a:noFill/>
                  </a:rPr>
                  <a:t> </a:t>
                </a:r>
              </a:p>
            </p:txBody>
          </p:sp>
        </mc:Fallback>
      </mc:AlternateContent>
      <p:sp>
        <p:nvSpPr>
          <p:cNvPr id="27" name="Rectangle 26"/>
          <p:cNvSpPr/>
          <p:nvPr/>
        </p:nvSpPr>
        <p:spPr>
          <a:xfrm>
            <a:off x="0" y="6231272"/>
            <a:ext cx="9144000" cy="626728"/>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2449515" y="6287866"/>
                <a:ext cx="5226367" cy="513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500" b="1" i="0" smtClean="0">
                          <a:solidFill>
                            <a:srgbClr val="FF0000"/>
                          </a:solidFill>
                          <a:latin typeface="Cambria Math"/>
                        </a:rPr>
                        <m:t>𝚫</m:t>
                      </m:r>
                      <m:sSubSup>
                        <m:sSubSupPr>
                          <m:ctrlPr>
                            <a:rPr lang="en-GB" sz="2500" b="1" i="1" smtClean="0">
                              <a:solidFill>
                                <a:srgbClr val="FF0000"/>
                              </a:solidFill>
                              <a:latin typeface="Cambria Math" panose="02040503050406030204" pitchFamily="18" charset="0"/>
                            </a:rPr>
                          </m:ctrlPr>
                        </m:sSubSupPr>
                        <m:e>
                          <m:r>
                            <a:rPr lang="en-GB" sz="2500" b="1" i="1" smtClean="0">
                              <a:solidFill>
                                <a:srgbClr val="FF0000"/>
                              </a:solidFill>
                              <a:latin typeface="Cambria Math"/>
                            </a:rPr>
                            <m:t>𝑮</m:t>
                          </m:r>
                        </m:e>
                        <m:sub>
                          <m:r>
                            <a:rPr lang="it-IT" sz="2500" b="1" i="1" smtClean="0">
                              <a:solidFill>
                                <a:srgbClr val="FF0000"/>
                              </a:solidFill>
                              <a:latin typeface="Cambria Math"/>
                            </a:rPr>
                            <m:t>𝒃𝒊𝒏𝒅</m:t>
                          </m:r>
                        </m:sub>
                        <m:sup>
                          <m:r>
                            <a:rPr lang="en-GB" sz="2500" b="1" i="1" smtClean="0">
                              <a:solidFill>
                                <a:srgbClr val="FF0000"/>
                              </a:solidFill>
                              <a:latin typeface="Cambria Math"/>
                            </a:rPr>
                            <m:t>𝒐</m:t>
                          </m:r>
                        </m:sup>
                      </m:sSubSup>
                      <m:r>
                        <a:rPr lang="en-GB" sz="2500" b="1" i="1" smtClean="0">
                          <a:solidFill>
                            <a:srgbClr val="FF0000"/>
                          </a:solidFill>
                          <a:latin typeface="Cambria Math"/>
                        </a:rPr>
                        <m:t>=</m:t>
                      </m:r>
                      <m:r>
                        <a:rPr lang="en-GB" sz="2500" b="1" i="0" smtClean="0">
                          <a:solidFill>
                            <a:srgbClr val="FF0000"/>
                          </a:solidFill>
                          <a:latin typeface="Cambria Math"/>
                        </a:rPr>
                        <m:t>𝚫</m:t>
                      </m:r>
                      <m:sSub>
                        <m:sSubPr>
                          <m:ctrlPr>
                            <a:rPr lang="en-GB" sz="2500" b="1" i="1" smtClean="0">
                              <a:solidFill>
                                <a:srgbClr val="FF0000"/>
                              </a:solidFill>
                              <a:latin typeface="Cambria Math" panose="02040503050406030204" pitchFamily="18" charset="0"/>
                            </a:rPr>
                          </m:ctrlPr>
                        </m:sSubPr>
                        <m:e>
                          <m:r>
                            <a:rPr lang="en-GB" sz="2500" b="1" i="1" smtClean="0">
                              <a:solidFill>
                                <a:srgbClr val="FF0000"/>
                              </a:solidFill>
                              <a:latin typeface="Cambria Math"/>
                            </a:rPr>
                            <m:t>𝑮</m:t>
                          </m:r>
                        </m:e>
                        <m:sub>
                          <m:r>
                            <a:rPr lang="en-GB" sz="2500" b="1" i="1" smtClean="0">
                              <a:solidFill>
                                <a:srgbClr val="FF0000"/>
                              </a:solidFill>
                              <a:latin typeface="Cambria Math"/>
                            </a:rPr>
                            <m:t>𝒐𝒇𝒇</m:t>
                          </m:r>
                          <m:r>
                            <a:rPr lang="en-GB" sz="2500" b="1" i="1" smtClean="0">
                              <a:solidFill>
                                <a:srgbClr val="FF0000"/>
                              </a:solidFill>
                              <a:latin typeface="Cambria Math"/>
                            </a:rPr>
                            <m:t>𝟏</m:t>
                          </m:r>
                        </m:sub>
                      </m:sSub>
                      <m:r>
                        <a:rPr lang="en-GB" sz="2500" b="1" i="1" smtClean="0">
                          <a:solidFill>
                            <a:srgbClr val="FF0000"/>
                          </a:solidFill>
                          <a:latin typeface="Cambria Math"/>
                        </a:rPr>
                        <m:t> −</m:t>
                      </m:r>
                      <m:r>
                        <a:rPr lang="en-GB" sz="2500" b="1" i="0" smtClean="0">
                          <a:solidFill>
                            <a:srgbClr val="FF0000"/>
                          </a:solidFill>
                          <a:latin typeface="Cambria Math"/>
                        </a:rPr>
                        <m:t>𝚫</m:t>
                      </m:r>
                      <m:sSub>
                        <m:sSubPr>
                          <m:ctrlPr>
                            <a:rPr lang="en-GB" sz="2500" b="1" i="1" smtClean="0">
                              <a:solidFill>
                                <a:srgbClr val="FF0000"/>
                              </a:solidFill>
                              <a:latin typeface="Cambria Math" panose="02040503050406030204" pitchFamily="18" charset="0"/>
                            </a:rPr>
                          </m:ctrlPr>
                        </m:sSubPr>
                        <m:e>
                          <m:r>
                            <a:rPr lang="en-GB" sz="2500" b="1" i="1" smtClean="0">
                              <a:solidFill>
                                <a:srgbClr val="FF0000"/>
                              </a:solidFill>
                              <a:latin typeface="Cambria Math"/>
                            </a:rPr>
                            <m:t>𝑮</m:t>
                          </m:r>
                        </m:e>
                        <m:sub>
                          <m:r>
                            <a:rPr lang="en-GB" sz="2500" b="1" i="1" smtClean="0">
                              <a:solidFill>
                                <a:srgbClr val="FF0000"/>
                              </a:solidFill>
                              <a:latin typeface="Cambria Math"/>
                            </a:rPr>
                            <m:t>𝒐𝒇𝒇</m:t>
                          </m:r>
                          <m:r>
                            <a:rPr lang="en-GB" sz="2500" b="1" i="1" smtClean="0">
                              <a:solidFill>
                                <a:srgbClr val="FF0000"/>
                              </a:solidFill>
                              <a:latin typeface="Cambria Math"/>
                            </a:rPr>
                            <m:t>𝟐</m:t>
                          </m:r>
                        </m:sub>
                      </m:sSub>
                      <m:r>
                        <a:rPr lang="en-GB" sz="2500" b="1" i="1" smtClean="0">
                          <a:solidFill>
                            <a:srgbClr val="FF0000"/>
                          </a:solidFill>
                          <a:latin typeface="Cambria Math"/>
                        </a:rPr>
                        <m:t>+</m:t>
                      </m:r>
                      <m:r>
                        <a:rPr lang="en-GB" sz="2500" b="1" i="1" smtClean="0">
                          <a:solidFill>
                            <a:srgbClr val="FF0000"/>
                          </a:solidFill>
                          <a:latin typeface="Cambria Math"/>
                        </a:rPr>
                        <m:t>𝜟</m:t>
                      </m:r>
                      <m:sSub>
                        <m:sSubPr>
                          <m:ctrlPr>
                            <a:rPr lang="en-GB" sz="2500" b="1" i="1" smtClean="0">
                              <a:solidFill>
                                <a:srgbClr val="FF0000"/>
                              </a:solidFill>
                              <a:latin typeface="Cambria Math" panose="02040503050406030204" pitchFamily="18" charset="0"/>
                            </a:rPr>
                          </m:ctrlPr>
                        </m:sSubPr>
                        <m:e>
                          <m:r>
                            <a:rPr lang="en-GB" sz="2500" b="1" i="1" smtClean="0">
                              <a:solidFill>
                                <a:srgbClr val="FF0000"/>
                              </a:solidFill>
                              <a:latin typeface="Cambria Math"/>
                            </a:rPr>
                            <m:t>𝑮</m:t>
                          </m:r>
                        </m:e>
                        <m:sub>
                          <m:r>
                            <a:rPr lang="en-GB" sz="2500" b="1" i="1" smtClean="0">
                              <a:solidFill>
                                <a:srgbClr val="FF0000"/>
                              </a:solidFill>
                              <a:latin typeface="Cambria Math"/>
                            </a:rPr>
                            <m:t>𝒔𝒕𝒅</m:t>
                          </m:r>
                        </m:sub>
                      </m:sSub>
                    </m:oMath>
                  </m:oMathPara>
                </a14:m>
                <a:endParaRPr lang="en-GB" sz="2500" b="1" i="1"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449515" y="6287866"/>
                <a:ext cx="5226367" cy="513539"/>
              </a:xfrm>
              <a:prstGeom prst="rect">
                <a:avLst/>
              </a:prstGeom>
              <a:blipFill rotWithShape="1">
                <a:blip r:embed="rId12"/>
                <a:stretch>
                  <a:fillRect b="-9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546459" y="1997737"/>
                <a:ext cx="851268" cy="1202189"/>
              </a:xfrm>
              <a:prstGeom prst="rect">
                <a:avLst/>
              </a:prstGeom>
            </p:spPr>
            <p:txBody>
              <a:bodyPr wrap="square">
                <a:spAutoFit/>
              </a:bodyPr>
              <a:lstStyle/>
              <a:p>
                <a:endParaRPr lang="en-GB" sz="2400" b="1" dirty="0">
                  <a:solidFill>
                    <a:srgbClr val="FF0000"/>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2546459" y="1997737"/>
                <a:ext cx="851268" cy="1202189"/>
              </a:xfrm>
              <a:prstGeom prst="rect">
                <a:avLst/>
              </a:prstGeom>
              <a:blipFill rotWithShape="1">
                <a:blip r:embed="rId13"/>
                <a:stretch>
                  <a:fillRect l="-2158" r="-287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555776" y="4819099"/>
                <a:ext cx="851268" cy="1200329"/>
              </a:xfrm>
              <a:prstGeom prst="rect">
                <a:avLst/>
              </a:prstGeom>
            </p:spPr>
            <p:txBody>
              <a:bodyPr wrap="square">
                <a:spAutoFit/>
              </a:bodyPr>
              <a:lstStyle/>
              <a:p>
                <a:endParaRPr lang="en-GB" sz="2400" b="1" dirty="0">
                  <a:solidFill>
                    <a:srgbClr val="FF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2555776" y="4819099"/>
                <a:ext cx="851268" cy="1200329"/>
              </a:xfrm>
              <a:prstGeom prst="rect">
                <a:avLst/>
              </a:prstGeom>
              <a:blipFill rotWithShape="1">
                <a:blip r:embed="rId14"/>
                <a:stretch>
                  <a:fillRect l="-1429" r="-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468997" y="2101379"/>
                <a:ext cx="1181669" cy="4635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400" b="1" i="0" smtClean="0">
                          <a:latin typeface="Cambria Math"/>
                        </a:rPr>
                        <m:t>𝚫</m:t>
                      </m:r>
                      <m:sSubSup>
                        <m:sSubSupPr>
                          <m:ctrlPr>
                            <a:rPr lang="it-IT" sz="2400" b="1" i="1" smtClean="0">
                              <a:latin typeface="Cambria Math" panose="02040503050406030204" pitchFamily="18" charset="0"/>
                            </a:rPr>
                          </m:ctrlPr>
                        </m:sSubSupPr>
                        <m:e>
                          <m:r>
                            <a:rPr lang="it-IT" sz="2400" b="1" i="1" smtClean="0">
                              <a:latin typeface="Cambria Math"/>
                            </a:rPr>
                            <m:t>𝑮</m:t>
                          </m:r>
                        </m:e>
                        <m:sub>
                          <m:r>
                            <a:rPr lang="it-IT" sz="2400" b="1" i="1" smtClean="0">
                              <a:latin typeface="Cambria Math"/>
                            </a:rPr>
                            <m:t>𝒃𝒊𝒏𝒅</m:t>
                          </m:r>
                        </m:sub>
                        <m:sup>
                          <m:r>
                            <a:rPr lang="it-IT" sz="2400" b="1" i="1" smtClean="0">
                              <a:latin typeface="Cambria Math"/>
                            </a:rPr>
                            <m:t>𝒐</m:t>
                          </m:r>
                        </m:sup>
                      </m:sSubSup>
                    </m:oMath>
                  </m:oMathPara>
                </a14:m>
                <a:endParaRPr lang="en-GB" sz="24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2468997" y="2101379"/>
                <a:ext cx="1181669" cy="463525"/>
              </a:xfrm>
              <a:prstGeom prst="rect">
                <a:avLst/>
              </a:prstGeom>
              <a:blipFill rotWithShape="1">
                <a:blip r:embed="rId15"/>
                <a:stretch>
                  <a:fillRect b="-6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612924" y="4866191"/>
                <a:ext cx="10229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400" b="1" i="0" smtClean="0">
                          <a:latin typeface="Cambria Math"/>
                        </a:rPr>
                        <m:t>𝚫</m:t>
                      </m:r>
                      <m:sSub>
                        <m:sSubPr>
                          <m:ctrlPr>
                            <a:rPr lang="it-IT" sz="2400" b="1" i="1" smtClean="0">
                              <a:latin typeface="Cambria Math" panose="02040503050406030204" pitchFamily="18" charset="0"/>
                            </a:rPr>
                          </m:ctrlPr>
                        </m:sSubPr>
                        <m:e>
                          <m:r>
                            <a:rPr lang="it-IT" sz="2400" b="1" i="1" smtClean="0">
                              <a:latin typeface="Cambria Math"/>
                            </a:rPr>
                            <m:t>𝑮</m:t>
                          </m:r>
                        </m:e>
                        <m:sub>
                          <m:r>
                            <a:rPr lang="it-IT" sz="2400" b="1" i="1" smtClean="0">
                              <a:latin typeface="Cambria Math"/>
                            </a:rPr>
                            <m:t>𝒔𝒕𝒅</m:t>
                          </m:r>
                        </m:sub>
                      </m:sSub>
                    </m:oMath>
                  </m:oMathPara>
                </a14:m>
                <a:endParaRPr lang="en-GB"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2612924" y="4866191"/>
                <a:ext cx="1022972" cy="461665"/>
              </a:xfrm>
              <a:prstGeom prst="rect">
                <a:avLst/>
              </a:prstGeom>
              <a:blipFill rotWithShape="1">
                <a:blip r:embed="rId16"/>
                <a:stretch>
                  <a:fillRect b="-2632"/>
                </a:stretch>
              </a:blipFill>
            </p:spPr>
            <p:txBody>
              <a:bodyPr/>
              <a:lstStyle/>
              <a:p>
                <a:r>
                  <a:rPr lang="en-GB">
                    <a:noFill/>
                  </a:rPr>
                  <a:t> </a:t>
                </a:r>
              </a:p>
            </p:txBody>
          </p:sp>
        </mc:Fallback>
      </mc:AlternateContent>
      <p:sp>
        <p:nvSpPr>
          <p:cNvPr id="34" name="TextBox 33"/>
          <p:cNvSpPr txBox="1"/>
          <p:nvPr/>
        </p:nvSpPr>
        <p:spPr>
          <a:xfrm>
            <a:off x="5796136" y="4451628"/>
            <a:ext cx="3497420" cy="1569660"/>
          </a:xfrm>
          <a:prstGeom prst="rect">
            <a:avLst/>
          </a:prstGeom>
          <a:noFill/>
        </p:spPr>
        <p:txBody>
          <a:bodyPr wrap="square" rtlCol="0">
            <a:spAutoFit/>
          </a:bodyPr>
          <a:lstStyle/>
          <a:p>
            <a:pPr algn="ctr"/>
            <a:endParaRPr lang="it-IT" sz="2400" dirty="0">
              <a:solidFill>
                <a:srgbClr val="002060"/>
              </a:solidFill>
              <a:latin typeface="Arial" panose="020B0604020202020204" pitchFamily="34" charset="0"/>
              <a:cs typeface="Arial" panose="020B0604020202020204" pitchFamily="34" charset="0"/>
            </a:endParaRPr>
          </a:p>
          <a:p>
            <a:pPr algn="ctr"/>
            <a:r>
              <a:rPr lang="it-IT" sz="2400" dirty="0" smtClean="0">
                <a:solidFill>
                  <a:srgbClr val="002060"/>
                </a:solidFill>
                <a:latin typeface="Arial" panose="020B0604020202020204" pitchFamily="34" charset="0"/>
                <a:cs typeface="Arial" panose="020B0604020202020204" pitchFamily="34" charset="0"/>
              </a:rPr>
              <a:t>Standard state:</a:t>
            </a:r>
          </a:p>
          <a:p>
            <a:pPr algn="ctr"/>
            <a:r>
              <a:rPr lang="it-IT" sz="2400" dirty="0" smtClean="0">
                <a:solidFill>
                  <a:srgbClr val="002060"/>
                </a:solidFill>
                <a:latin typeface="Arial" panose="020B0604020202020204" pitchFamily="34" charset="0"/>
                <a:cs typeface="Arial" panose="020B0604020202020204" pitchFamily="34" charset="0"/>
              </a:rPr>
              <a:t> define a computational vial</a:t>
            </a:r>
          </a:p>
        </p:txBody>
      </p:sp>
      <p:sp>
        <p:nvSpPr>
          <p:cNvPr id="35" name="Oval 34"/>
          <p:cNvSpPr/>
          <p:nvPr/>
        </p:nvSpPr>
        <p:spPr bwMode="auto">
          <a:xfrm>
            <a:off x="4183028" y="4803631"/>
            <a:ext cx="1080120" cy="138686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533923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512"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323528" y="44624"/>
            <a:ext cx="8598829"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SAMPL5: Standard state corrections improve estimations</a:t>
            </a:r>
            <a:endParaRPr lang="en-GB" sz="2400" b="1" dirty="0">
              <a:latin typeface="Arial" panose="020B0604020202020204" pitchFamily="34" charset="0"/>
              <a:cs typeface="Arial" panose="020B0604020202020204" pitchFamily="34" charset="0"/>
            </a:endParaRPr>
          </a:p>
        </p:txBody>
      </p:sp>
      <p:pic>
        <p:nvPicPr>
          <p:cNvPr id="1026" name="Picture 2" descr="Z:\Presentations\DDU_hostguest_presentation\statistics\modelB_sampl5\ModelB_sampl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36712"/>
            <a:ext cx="5831267" cy="58343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87725" y="902330"/>
            <a:ext cx="4092787" cy="1446550"/>
          </a:xfrm>
          <a:prstGeom prst="rect">
            <a:avLst/>
          </a:prstGeom>
          <a:noFill/>
        </p:spPr>
        <p:txBody>
          <a:bodyPr wrap="none" rtlCol="0">
            <a:spAutoFit/>
          </a:bodyPr>
          <a:lstStyle/>
          <a:p>
            <a:r>
              <a:rPr lang="it-IT" sz="2400" b="1" dirty="0" smtClean="0">
                <a:solidFill>
                  <a:srgbClr val="002060"/>
                </a:solidFill>
                <a:latin typeface="Arial" panose="020B0604020202020204" pitchFamily="34" charset="0"/>
                <a:cs typeface="Arial" panose="020B0604020202020204" pitchFamily="34" charset="0"/>
              </a:rPr>
              <a:t>R</a:t>
            </a:r>
            <a:r>
              <a:rPr lang="it-IT" sz="2400" b="1" baseline="30000" dirty="0" smtClean="0">
                <a:solidFill>
                  <a:srgbClr val="002060"/>
                </a:solidFill>
                <a:latin typeface="Arial" panose="020B0604020202020204" pitchFamily="34" charset="0"/>
                <a:cs typeface="Arial" panose="020B0604020202020204" pitchFamily="34" charset="0"/>
              </a:rPr>
              <a:t>2</a:t>
            </a:r>
            <a:r>
              <a:rPr lang="it-IT" sz="2400" b="1" dirty="0" smtClean="0">
                <a:solidFill>
                  <a:srgbClr val="002060"/>
                </a:solidFill>
                <a:latin typeface="Arial" panose="020B0604020202020204" pitchFamily="34" charset="0"/>
                <a:cs typeface="Arial" panose="020B0604020202020204" pitchFamily="34" charset="0"/>
              </a:rPr>
              <a:t> :    </a:t>
            </a:r>
            <a:r>
              <a:rPr lang="it-IT" sz="2400" b="1" dirty="0">
                <a:solidFill>
                  <a:srgbClr val="002060"/>
                </a:solidFill>
                <a:latin typeface="Arial" panose="020B0604020202020204" pitchFamily="34" charset="0"/>
                <a:cs typeface="Arial" panose="020B0604020202020204" pitchFamily="34" charset="0"/>
              </a:rPr>
              <a:t>0.69 </a:t>
            </a:r>
            <a:r>
              <a:rPr lang="it-IT" sz="2400" b="1" dirty="0" smtClean="0">
                <a:solidFill>
                  <a:srgbClr val="002060"/>
                </a:solidFill>
                <a:latin typeface="Arial" panose="020B0604020202020204" pitchFamily="34" charset="0"/>
                <a:cs typeface="Arial" panose="020B0604020202020204" pitchFamily="34" charset="0"/>
              </a:rPr>
              <a:t>± 0.05</a:t>
            </a:r>
          </a:p>
          <a:p>
            <a:r>
              <a:rPr lang="it-IT" sz="2400" b="1" dirty="0" smtClean="0">
                <a:solidFill>
                  <a:srgbClr val="002060"/>
                </a:solidFill>
                <a:latin typeface="Arial" panose="020B0604020202020204" pitchFamily="34" charset="0"/>
                <a:cs typeface="Arial" panose="020B0604020202020204" pitchFamily="34" charset="0"/>
              </a:rPr>
              <a:t>tau:  </a:t>
            </a:r>
            <a:r>
              <a:rPr lang="it-IT" sz="2400" b="1" dirty="0">
                <a:solidFill>
                  <a:srgbClr val="002060"/>
                </a:solidFill>
                <a:latin typeface="Arial" panose="020B0604020202020204" pitchFamily="34" charset="0"/>
                <a:cs typeface="Arial" panose="020B0604020202020204" pitchFamily="34" charset="0"/>
              </a:rPr>
              <a:t>  </a:t>
            </a:r>
            <a:r>
              <a:rPr lang="it-IT" sz="2400" b="1" dirty="0" smtClean="0">
                <a:solidFill>
                  <a:srgbClr val="002060"/>
                </a:solidFill>
                <a:latin typeface="Arial" panose="020B0604020202020204" pitchFamily="34" charset="0"/>
                <a:cs typeface="Arial" panose="020B0604020202020204" pitchFamily="34" charset="0"/>
              </a:rPr>
              <a:t>0.56 ± 0.05</a:t>
            </a:r>
          </a:p>
          <a:p>
            <a:r>
              <a:rPr lang="it-IT" sz="2400" b="1" dirty="0" smtClean="0">
                <a:solidFill>
                  <a:srgbClr val="002060"/>
                </a:solidFill>
                <a:latin typeface="Arial" panose="020B0604020202020204" pitchFamily="34" charset="0"/>
                <a:cs typeface="Arial" panose="020B0604020202020204" pitchFamily="34" charset="0"/>
              </a:rPr>
              <a:t>MUE: </a:t>
            </a:r>
            <a:r>
              <a:rPr lang="it-IT" sz="2400" b="1" dirty="0">
                <a:solidFill>
                  <a:srgbClr val="002060"/>
                </a:solidFill>
                <a:latin typeface="Arial" panose="020B0604020202020204" pitchFamily="34" charset="0"/>
                <a:cs typeface="Arial" panose="020B0604020202020204" pitchFamily="34" charset="0"/>
              </a:rPr>
              <a:t>3.36 ± </a:t>
            </a:r>
            <a:r>
              <a:rPr lang="it-IT" sz="2400" b="1" dirty="0" smtClean="0">
                <a:solidFill>
                  <a:srgbClr val="002060"/>
                </a:solidFill>
                <a:latin typeface="Arial" panose="020B0604020202020204" pitchFamily="34" charset="0"/>
                <a:cs typeface="Arial" panose="020B0604020202020204" pitchFamily="34" charset="0"/>
              </a:rPr>
              <a:t>0.16 kcal mol</a:t>
            </a:r>
            <a:r>
              <a:rPr lang="it-IT" sz="2400" b="1" baseline="30000" dirty="0" smtClean="0">
                <a:solidFill>
                  <a:srgbClr val="002060"/>
                </a:solidFill>
                <a:latin typeface="Arial" panose="020B0604020202020204" pitchFamily="34" charset="0"/>
                <a:cs typeface="Arial" panose="020B0604020202020204" pitchFamily="34" charset="0"/>
              </a:rPr>
              <a:t>-1</a:t>
            </a:r>
          </a:p>
          <a:p>
            <a:endParaRPr lang="it-IT" sz="2400" b="1" baseline="30000"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36512" y="4581128"/>
            <a:ext cx="9180512" cy="1994064"/>
          </a:xfrm>
          <a:prstGeom prst="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52536" y="5085184"/>
            <a:ext cx="11377264" cy="1569660"/>
          </a:xfrm>
          <a:prstGeom prst="rect">
            <a:avLst/>
          </a:prstGeom>
          <a:noFill/>
        </p:spPr>
        <p:txBody>
          <a:bodyPr wrap="square" rtlCol="0">
            <a:spAutoFit/>
          </a:bodyPr>
          <a:lstStyle/>
          <a:p>
            <a:r>
              <a:rPr lang="it-IT" sz="2400" b="1" dirty="0" smtClean="0">
                <a:solidFill>
                  <a:srgbClr val="002060"/>
                </a:solidFill>
                <a:latin typeface="Arial" panose="020B0604020202020204" pitchFamily="34" charset="0"/>
                <a:cs typeface="Arial" panose="020B0604020202020204" pitchFamily="34" charset="0"/>
              </a:rPr>
              <a:t>				What did we learn?</a:t>
            </a:r>
          </a:p>
          <a:p>
            <a:pPr marL="800100" lvl="1" indent="-342900">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Standard state corrections improve results</a:t>
            </a:r>
          </a:p>
          <a:p>
            <a:pPr marL="800100" lvl="1" indent="-342900">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A good protocol, but room to improve systematic errors</a:t>
            </a:r>
          </a:p>
          <a:p>
            <a:pPr marL="800100" lvl="1" indent="-342900">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Among the top ranked in SAMPL5 submissions </a:t>
            </a:r>
          </a:p>
        </p:txBody>
      </p:sp>
      <p:pic>
        <p:nvPicPr>
          <p:cNvPr id="10" name="Picture 2" descr="Z:\Presentations\JBconference\ComputationalSAMPL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087" y="3573016"/>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8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512"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2555776" y="44624"/>
            <a:ext cx="5245347"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SAMPL6: Can we do even better?</a:t>
            </a:r>
            <a:endParaRPr lang="en-GB" sz="2400" b="1" dirty="0">
              <a:latin typeface="Arial" panose="020B0604020202020204" pitchFamily="34" charset="0"/>
              <a:cs typeface="Arial" panose="020B0604020202020204" pitchFamily="34" charset="0"/>
            </a:endParaRPr>
          </a:p>
        </p:txBody>
      </p:sp>
      <p:pic>
        <p:nvPicPr>
          <p:cNvPr id="11" name="Picture 2" descr="Z:\Presentations\DDU_hostguest_presentation\images\O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110292"/>
            <a:ext cx="3499356" cy="25007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Z:\Presentations\DDU_hostguest_presentation\images\cb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315" y="3970596"/>
            <a:ext cx="3643370" cy="25383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7584" y="6316401"/>
            <a:ext cx="1915653" cy="523220"/>
          </a:xfrm>
          <a:prstGeom prst="rect">
            <a:avLst/>
          </a:prstGeom>
          <a:noFill/>
        </p:spPr>
        <p:txBody>
          <a:bodyPr wrap="none" rtlCol="0">
            <a:spAutoFit/>
          </a:bodyPr>
          <a:lstStyle/>
          <a:p>
            <a:r>
              <a:rPr lang="en-GB" sz="2800" b="1" dirty="0" smtClean="0"/>
              <a:t>OA/TEMOA</a:t>
            </a:r>
            <a:endParaRPr lang="en-US" sz="2800" b="1" dirty="0"/>
          </a:p>
        </p:txBody>
      </p:sp>
      <p:sp>
        <p:nvSpPr>
          <p:cNvPr id="15" name="TextBox 14"/>
          <p:cNvSpPr txBox="1"/>
          <p:nvPr/>
        </p:nvSpPr>
        <p:spPr>
          <a:xfrm>
            <a:off x="4099888" y="6386016"/>
            <a:ext cx="760144" cy="523220"/>
          </a:xfrm>
          <a:prstGeom prst="rect">
            <a:avLst/>
          </a:prstGeom>
          <a:noFill/>
        </p:spPr>
        <p:txBody>
          <a:bodyPr wrap="none" rtlCol="0">
            <a:spAutoFit/>
          </a:bodyPr>
          <a:lstStyle/>
          <a:p>
            <a:r>
              <a:rPr lang="en-GB" sz="2800" b="1" dirty="0" smtClean="0"/>
              <a:t>CB8</a:t>
            </a:r>
            <a:endParaRPr lang="en-US" sz="2800" b="1" dirty="0"/>
          </a:p>
        </p:txBody>
      </p:sp>
      <p:pic>
        <p:nvPicPr>
          <p:cNvPr id="2050" name="Picture 2" descr="C:\Users\Steboss\Dropbox\SAMPL6 paper\Fig1\molecules\OA\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117" y="3892140"/>
            <a:ext cx="885718" cy="1321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boss\Dropbox\SAMPL6 paper\Fig1\molecules\CB8\g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6441" y="4997393"/>
            <a:ext cx="2154682" cy="1835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teboss\Dropbox\SAMPL6 paper\Fig1\molecules\OA\g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315" y="4666678"/>
            <a:ext cx="957541" cy="1842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7" y="764704"/>
            <a:ext cx="8748464"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smtClean="0">
                <a:solidFill>
                  <a:srgbClr val="002060"/>
                </a:solidFill>
                <a:latin typeface="Arial" panose="020B0604020202020204" pitchFamily="34" charset="0"/>
                <a:cs typeface="Arial" panose="020B0604020202020204" pitchFamily="34" charset="0"/>
              </a:rPr>
              <a:t>Hosts and guests have a net charge at experimental pH</a:t>
            </a:r>
          </a:p>
          <a:p>
            <a:pPr marL="285750" indent="-285750">
              <a:lnSpc>
                <a:spcPct val="150000"/>
              </a:lnSpc>
              <a:buFont typeface="Arial" panose="020B0604020202020204" pitchFamily="34" charset="0"/>
              <a:buChar char="•"/>
            </a:pPr>
            <a:r>
              <a:rPr lang="en-GB" sz="2400" dirty="0" smtClean="0">
                <a:solidFill>
                  <a:srgbClr val="002060"/>
                </a:solidFill>
                <a:latin typeface="Arial" panose="020B0604020202020204" pitchFamily="34" charset="0"/>
                <a:cs typeface="Arial" panose="020B0604020202020204" pitchFamily="34" charset="0"/>
              </a:rPr>
              <a:t>The molecular parameters ( bond, angle, dihedrals, charges, van der Waals) could affect predictions</a:t>
            </a:r>
          </a:p>
          <a:p>
            <a:pPr marL="285750" indent="-285750">
              <a:lnSpc>
                <a:spcPct val="150000"/>
              </a:lnSpc>
              <a:buFont typeface="Arial" panose="020B0604020202020204" pitchFamily="34" charset="0"/>
              <a:buChar char="•"/>
            </a:pPr>
            <a:r>
              <a:rPr lang="en-GB" sz="2400" dirty="0" smtClean="0">
                <a:solidFill>
                  <a:srgbClr val="002060"/>
                </a:solidFill>
                <a:latin typeface="Arial" panose="020B0604020202020204" pitchFamily="34" charset="0"/>
                <a:cs typeface="Arial" panose="020B0604020202020204" pitchFamily="34" charset="0"/>
              </a:rPr>
              <a:t>Presence of a Na</a:t>
            </a:r>
            <a:r>
              <a:rPr lang="en-GB" sz="2400" baseline="-25000" dirty="0" smtClean="0">
                <a:solidFill>
                  <a:srgbClr val="002060"/>
                </a:solidFill>
                <a:latin typeface="Arial" panose="020B0604020202020204" pitchFamily="34" charset="0"/>
                <a:cs typeface="Arial" panose="020B0604020202020204" pitchFamily="34" charset="0"/>
              </a:rPr>
              <a:t>3</a:t>
            </a:r>
            <a:r>
              <a:rPr lang="en-GB" sz="2400" dirty="0" smtClean="0">
                <a:solidFill>
                  <a:srgbClr val="002060"/>
                </a:solidFill>
                <a:latin typeface="Arial" panose="020B0604020202020204" pitchFamily="34" charset="0"/>
                <a:cs typeface="Arial" panose="020B0604020202020204" pitchFamily="34" charset="0"/>
              </a:rPr>
              <a:t>PO</a:t>
            </a:r>
            <a:r>
              <a:rPr lang="en-GB" sz="2400" baseline="-25000" dirty="0" smtClean="0">
                <a:solidFill>
                  <a:srgbClr val="002060"/>
                </a:solidFill>
                <a:latin typeface="Arial" panose="020B0604020202020204" pitchFamily="34" charset="0"/>
                <a:cs typeface="Arial" panose="020B0604020202020204" pitchFamily="34" charset="0"/>
              </a:rPr>
              <a:t>4</a:t>
            </a:r>
            <a:r>
              <a:rPr lang="en-GB" sz="2400" dirty="0" smtClean="0">
                <a:solidFill>
                  <a:srgbClr val="002060"/>
                </a:solidFill>
                <a:latin typeface="Arial" panose="020B0604020202020204" pitchFamily="34" charset="0"/>
                <a:cs typeface="Arial" panose="020B0604020202020204" pitchFamily="34" charset="0"/>
              </a:rPr>
              <a:t> buffer in experimental setup</a:t>
            </a:r>
            <a:endParaRPr lang="en-GB"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4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512"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2555776" y="44624"/>
            <a:ext cx="5245347"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SAMPL6: Can we do even better?</a:t>
            </a:r>
            <a:endParaRPr lang="en-GB" sz="2400" b="1" dirty="0">
              <a:latin typeface="Arial" panose="020B0604020202020204" pitchFamily="34" charset="0"/>
              <a:cs typeface="Arial" panose="020B0604020202020204" pitchFamily="34" charset="0"/>
            </a:endParaRPr>
          </a:p>
        </p:txBody>
      </p:sp>
      <p:pic>
        <p:nvPicPr>
          <p:cNvPr id="11" name="Picture 2" descr="Z:\Presentations\DDU_hostguest_presentation\images\O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110292"/>
            <a:ext cx="3499356" cy="25007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Z:\Presentations\DDU_hostguest_presentation\images\cb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315" y="3970596"/>
            <a:ext cx="3643370" cy="25383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7584" y="6316401"/>
            <a:ext cx="1915653" cy="523220"/>
          </a:xfrm>
          <a:prstGeom prst="rect">
            <a:avLst/>
          </a:prstGeom>
          <a:noFill/>
        </p:spPr>
        <p:txBody>
          <a:bodyPr wrap="none" rtlCol="0">
            <a:spAutoFit/>
          </a:bodyPr>
          <a:lstStyle/>
          <a:p>
            <a:r>
              <a:rPr lang="en-GB" sz="2800" b="1" dirty="0" smtClean="0"/>
              <a:t>OA/TEMOA</a:t>
            </a:r>
            <a:endParaRPr lang="en-US" sz="2800" b="1" dirty="0"/>
          </a:p>
        </p:txBody>
      </p:sp>
      <p:sp>
        <p:nvSpPr>
          <p:cNvPr id="15" name="TextBox 14"/>
          <p:cNvSpPr txBox="1"/>
          <p:nvPr/>
        </p:nvSpPr>
        <p:spPr>
          <a:xfrm>
            <a:off x="4099888" y="6386016"/>
            <a:ext cx="760144" cy="523220"/>
          </a:xfrm>
          <a:prstGeom prst="rect">
            <a:avLst/>
          </a:prstGeom>
          <a:noFill/>
        </p:spPr>
        <p:txBody>
          <a:bodyPr wrap="none" rtlCol="0">
            <a:spAutoFit/>
          </a:bodyPr>
          <a:lstStyle/>
          <a:p>
            <a:r>
              <a:rPr lang="en-GB" sz="2800" b="1" dirty="0" smtClean="0"/>
              <a:t>CB8</a:t>
            </a:r>
            <a:endParaRPr lang="en-US" sz="2800" b="1" dirty="0"/>
          </a:p>
        </p:txBody>
      </p:sp>
      <p:pic>
        <p:nvPicPr>
          <p:cNvPr id="2050" name="Picture 2" descr="C:\Users\Steboss\Dropbox\SAMPL6 paper\Fig1\molecules\OA\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117" y="3892140"/>
            <a:ext cx="885718" cy="1321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boss\Dropbox\SAMPL6 paper\Fig1\molecules\CB8\g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6441" y="4997393"/>
            <a:ext cx="2154682" cy="1835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teboss\Dropbox\SAMPL6 paper\Fig1\molecules\OA\g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315" y="4666678"/>
            <a:ext cx="957541" cy="18422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512" y="548680"/>
            <a:ext cx="5682953" cy="6360556"/>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Z:\Presentations\DDU_hostguest_presentation\statistics\modelB_OA_TEMOA_sampl5\ModelC_al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12" y="675091"/>
            <a:ext cx="5214961" cy="52177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5436096" y="1988840"/>
                <a:ext cx="3080202" cy="7937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GB" sz="2400" b="0" i="0" smtClean="0">
                          <a:solidFill>
                            <a:srgbClr val="002060"/>
                          </a:solidFill>
                          <a:latin typeface="Cambria Math"/>
                        </a:rPr>
                        <m:t>Δ</m:t>
                      </m:r>
                      <m:sSubSup>
                        <m:sSubSupPr>
                          <m:ctrlPr>
                            <a:rPr lang="en-GB" sz="2400" b="0" i="1" smtClean="0">
                              <a:solidFill>
                                <a:srgbClr val="002060"/>
                              </a:solidFill>
                              <a:latin typeface="Cambria Math" panose="02040503050406030204" pitchFamily="18" charset="0"/>
                            </a:rPr>
                          </m:ctrlPr>
                        </m:sSubSupPr>
                        <m:e>
                          <m:r>
                            <a:rPr lang="en-GB" sz="2400" b="0" i="1" smtClean="0">
                              <a:solidFill>
                                <a:srgbClr val="002060"/>
                              </a:solidFill>
                              <a:latin typeface="Cambria Math"/>
                            </a:rPr>
                            <m:t>𝐺</m:t>
                          </m:r>
                        </m:e>
                        <m:sub>
                          <m:r>
                            <a:rPr lang="en-GB" sz="2400" b="0" i="1" smtClean="0">
                              <a:solidFill>
                                <a:srgbClr val="002060"/>
                              </a:solidFill>
                              <a:latin typeface="Cambria Math"/>
                            </a:rPr>
                            <m:t>𝑏𝑖𝑛𝑑</m:t>
                          </m:r>
                        </m:sub>
                        <m:sup>
                          <m:r>
                            <a:rPr lang="en-GB" sz="2400" b="0" i="1" smtClean="0">
                              <a:solidFill>
                                <a:srgbClr val="002060"/>
                              </a:solidFill>
                              <a:latin typeface="Cambria Math"/>
                            </a:rPr>
                            <m:t>𝑜</m:t>
                          </m:r>
                        </m:sup>
                      </m:sSubSup>
                      <m:r>
                        <a:rPr lang="en-GB" sz="2400" b="0" i="1" smtClean="0">
                          <a:solidFill>
                            <a:srgbClr val="002060"/>
                          </a:solidFill>
                          <a:latin typeface="Cambria Math"/>
                        </a:rPr>
                        <m:t>= </m:t>
                      </m:r>
                      <m:f>
                        <m:fPr>
                          <m:ctrlPr>
                            <a:rPr lang="en-GB" sz="2400" b="0" i="1" smtClean="0">
                              <a:solidFill>
                                <a:srgbClr val="002060"/>
                              </a:solidFill>
                              <a:latin typeface="Cambria Math" panose="02040503050406030204" pitchFamily="18" charset="0"/>
                            </a:rPr>
                          </m:ctrlPr>
                        </m:fPr>
                        <m:num>
                          <m:r>
                            <m:rPr>
                              <m:sty m:val="p"/>
                            </m:rPr>
                            <a:rPr lang="en-GB" sz="2400" b="0" i="0" smtClean="0">
                              <a:solidFill>
                                <a:srgbClr val="002060"/>
                              </a:solidFill>
                              <a:latin typeface="Cambria Math"/>
                            </a:rPr>
                            <m:t>Δ</m:t>
                          </m:r>
                          <m:sSub>
                            <m:sSubPr>
                              <m:ctrlPr>
                                <a:rPr lang="en-GB" sz="2400" b="0" i="1" smtClean="0">
                                  <a:solidFill>
                                    <a:srgbClr val="002060"/>
                                  </a:solidFill>
                                  <a:latin typeface="Cambria Math" panose="02040503050406030204" pitchFamily="18" charset="0"/>
                                </a:rPr>
                              </m:ctrlPr>
                            </m:sSubPr>
                            <m:e>
                              <m:r>
                                <a:rPr lang="en-GB" sz="2400" b="0" i="1" smtClean="0">
                                  <a:solidFill>
                                    <a:srgbClr val="002060"/>
                                  </a:solidFill>
                                  <a:latin typeface="Cambria Math"/>
                                </a:rPr>
                                <m:t>𝐺</m:t>
                              </m:r>
                            </m:e>
                            <m:sub>
                              <m:r>
                                <a:rPr lang="it-IT" sz="2400" b="0" i="1" smtClean="0">
                                  <a:solidFill>
                                    <a:srgbClr val="002060"/>
                                  </a:solidFill>
                                  <a:latin typeface="Cambria Math"/>
                                </a:rPr>
                                <m:t>𝑏𝑖𝑛𝑑</m:t>
                              </m:r>
                            </m:sub>
                          </m:sSub>
                          <m:r>
                            <a:rPr lang="en-GB" sz="2400" b="0" i="1" smtClean="0">
                              <a:solidFill>
                                <a:srgbClr val="002060"/>
                              </a:solidFill>
                              <a:latin typeface="Cambria Math"/>
                            </a:rPr>
                            <m:t>−</m:t>
                          </m:r>
                          <m:r>
                            <a:rPr lang="en-GB" sz="2400" b="0" i="1" smtClean="0">
                              <a:solidFill>
                                <a:srgbClr val="002060"/>
                              </a:solidFill>
                              <a:latin typeface="Cambria Math"/>
                            </a:rPr>
                            <m:t>𝛽</m:t>
                          </m:r>
                        </m:num>
                        <m:den>
                          <m:r>
                            <a:rPr lang="en-GB" sz="2400" b="0" i="1" smtClean="0">
                              <a:solidFill>
                                <a:srgbClr val="002060"/>
                              </a:solidFill>
                              <a:latin typeface="Cambria Math"/>
                            </a:rPr>
                            <m:t>𝛼</m:t>
                          </m:r>
                        </m:den>
                      </m:f>
                    </m:oMath>
                  </m:oMathPara>
                </a14:m>
                <a:endParaRPr lang="en-GB" sz="2400" dirty="0">
                  <a:solidFill>
                    <a:srgbClr val="002060"/>
                  </a:solidFill>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436096" y="1988840"/>
                <a:ext cx="3080202" cy="793743"/>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75289" y="764704"/>
                <a:ext cx="3497945" cy="494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0" smtClean="0">
                          <a:solidFill>
                            <a:srgbClr val="002060"/>
                          </a:solidFill>
                          <a:latin typeface="Cambria Math"/>
                        </a:rPr>
                        <m:t>𝚫</m:t>
                      </m:r>
                      <m:sSubSup>
                        <m:sSubSupPr>
                          <m:ctrlPr>
                            <a:rPr lang="en-GB" sz="2400" b="1" i="1" smtClean="0">
                              <a:solidFill>
                                <a:srgbClr val="002060"/>
                              </a:solidFill>
                              <a:latin typeface="Cambria Math" panose="02040503050406030204" pitchFamily="18" charset="0"/>
                            </a:rPr>
                          </m:ctrlPr>
                        </m:sSubSupPr>
                        <m:e>
                          <m:r>
                            <a:rPr lang="en-GB" sz="2400" b="1" i="1" smtClean="0">
                              <a:solidFill>
                                <a:srgbClr val="002060"/>
                              </a:solidFill>
                              <a:latin typeface="Cambria Math"/>
                            </a:rPr>
                            <m:t>𝑮</m:t>
                          </m:r>
                        </m:e>
                        <m:sub>
                          <m:r>
                            <a:rPr lang="it-IT" sz="2400" b="1" i="1" smtClean="0">
                              <a:solidFill>
                                <a:srgbClr val="002060"/>
                              </a:solidFill>
                              <a:latin typeface="Cambria Math"/>
                            </a:rPr>
                            <m:t>𝒆𝒙𝒑</m:t>
                          </m:r>
                        </m:sub>
                        <m:sup>
                          <m:r>
                            <a:rPr lang="en-GB" sz="2400" b="1" i="1" smtClean="0">
                              <a:solidFill>
                                <a:srgbClr val="002060"/>
                              </a:solidFill>
                              <a:latin typeface="Cambria Math"/>
                            </a:rPr>
                            <m:t>𝒐</m:t>
                          </m:r>
                        </m:sup>
                      </m:sSubSup>
                      <m:r>
                        <a:rPr lang="en-GB" sz="2400" b="1" i="1" smtClean="0">
                          <a:solidFill>
                            <a:srgbClr val="002060"/>
                          </a:solidFill>
                          <a:latin typeface="Cambria Math"/>
                        </a:rPr>
                        <m:t>=</m:t>
                      </m:r>
                      <m:r>
                        <a:rPr lang="it-IT" sz="2400" b="1" i="1" smtClean="0">
                          <a:solidFill>
                            <a:srgbClr val="002060"/>
                          </a:solidFill>
                          <a:latin typeface="Cambria Math"/>
                        </a:rPr>
                        <m:t>𝜶</m:t>
                      </m:r>
                      <m:r>
                        <a:rPr lang="it-IT" sz="2400" b="1" i="0" smtClean="0">
                          <a:solidFill>
                            <a:srgbClr val="002060"/>
                          </a:solidFill>
                          <a:latin typeface="Cambria Math"/>
                        </a:rPr>
                        <m:t>𝚫</m:t>
                      </m:r>
                      <m:sSub>
                        <m:sSubPr>
                          <m:ctrlPr>
                            <a:rPr lang="it-IT" sz="2400" b="1" i="1" smtClean="0">
                              <a:solidFill>
                                <a:srgbClr val="002060"/>
                              </a:solidFill>
                              <a:latin typeface="Cambria Math" panose="02040503050406030204" pitchFamily="18" charset="0"/>
                            </a:rPr>
                          </m:ctrlPr>
                        </m:sSubPr>
                        <m:e>
                          <m:r>
                            <a:rPr lang="it-IT" sz="2400" b="1" i="1" smtClean="0">
                              <a:solidFill>
                                <a:srgbClr val="002060"/>
                              </a:solidFill>
                              <a:latin typeface="Cambria Math"/>
                            </a:rPr>
                            <m:t>𝑮</m:t>
                          </m:r>
                        </m:e>
                        <m:sub>
                          <m:r>
                            <a:rPr lang="it-IT" sz="2400" b="1" i="1" smtClean="0">
                              <a:solidFill>
                                <a:srgbClr val="002060"/>
                              </a:solidFill>
                              <a:latin typeface="Cambria Math"/>
                            </a:rPr>
                            <m:t>𝒔𝒂𝒎𝒑𝒍</m:t>
                          </m:r>
                          <m:r>
                            <a:rPr lang="it-IT" sz="2400" b="1" i="1" smtClean="0">
                              <a:solidFill>
                                <a:srgbClr val="002060"/>
                              </a:solidFill>
                              <a:latin typeface="Cambria Math"/>
                            </a:rPr>
                            <m:t>𝟓</m:t>
                          </m:r>
                        </m:sub>
                      </m:sSub>
                      <m:r>
                        <a:rPr lang="it-IT" sz="2400" b="1" i="1" smtClean="0">
                          <a:solidFill>
                            <a:srgbClr val="002060"/>
                          </a:solidFill>
                          <a:latin typeface="Cambria Math"/>
                        </a:rPr>
                        <m:t>+</m:t>
                      </m:r>
                      <m:r>
                        <a:rPr lang="it-IT" sz="2400" b="1" i="1" smtClean="0">
                          <a:solidFill>
                            <a:srgbClr val="002060"/>
                          </a:solidFill>
                          <a:latin typeface="Cambria Math"/>
                        </a:rPr>
                        <m:t>𝜷</m:t>
                      </m:r>
                    </m:oMath>
                  </m:oMathPara>
                </a14:m>
                <a:endParaRPr lang="en-GB" sz="2400" b="1" dirty="0">
                  <a:solidFill>
                    <a:srgbClr val="002060"/>
                  </a:solidFill>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375289" y="764704"/>
                <a:ext cx="3497945" cy="494751"/>
              </a:xfrm>
              <a:prstGeom prst="rect">
                <a:avLst/>
              </a:prstGeom>
              <a:blipFill rotWithShape="1">
                <a:blip r:embed="rId10"/>
                <a:stretch>
                  <a:fillRect b="-10976"/>
                </a:stretch>
              </a:blipFill>
            </p:spPr>
            <p:txBody>
              <a:bodyPr/>
              <a:lstStyle/>
              <a:p>
                <a:r>
                  <a:rPr lang="en-GB">
                    <a:noFill/>
                  </a:rPr>
                  <a:t> </a:t>
                </a:r>
              </a:p>
            </p:txBody>
          </p:sp>
        </mc:Fallback>
      </mc:AlternateContent>
      <p:cxnSp>
        <p:nvCxnSpPr>
          <p:cNvPr id="5" name="Straight Arrow Connector 4"/>
          <p:cNvCxnSpPr>
            <a:stCxn id="16" idx="2"/>
          </p:cNvCxnSpPr>
          <p:nvPr/>
        </p:nvCxnSpPr>
        <p:spPr>
          <a:xfrm>
            <a:off x="7124262" y="1259455"/>
            <a:ext cx="1463" cy="65737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46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512"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83150" y="44623"/>
            <a:ext cx="9097362"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SAMPL6: systematic offset correction gives excellent results</a:t>
            </a:r>
            <a:endParaRPr lang="en-GB" sz="2400" b="1" dirty="0">
              <a:latin typeface="Arial" panose="020B0604020202020204" pitchFamily="34" charset="0"/>
              <a:cs typeface="Arial" panose="020B0604020202020204" pitchFamily="34" charset="0"/>
            </a:endParaRPr>
          </a:p>
        </p:txBody>
      </p:sp>
      <p:pic>
        <p:nvPicPr>
          <p:cNvPr id="1026" name="Picture 2" descr="Z:\Presentations\DDU_hostguest_presentation\statistics\modelC_sampl6\ModelC_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64704"/>
            <a:ext cx="6192764" cy="61949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87725" y="902330"/>
            <a:ext cx="4092787" cy="1446550"/>
          </a:xfrm>
          <a:prstGeom prst="rect">
            <a:avLst/>
          </a:prstGeom>
          <a:noFill/>
        </p:spPr>
        <p:txBody>
          <a:bodyPr wrap="none" rtlCol="0">
            <a:spAutoFit/>
          </a:bodyPr>
          <a:lstStyle/>
          <a:p>
            <a:r>
              <a:rPr lang="it-IT" sz="2400" b="1" dirty="0" smtClean="0">
                <a:solidFill>
                  <a:srgbClr val="002060"/>
                </a:solidFill>
                <a:latin typeface="Arial" panose="020B0604020202020204" pitchFamily="34" charset="0"/>
                <a:cs typeface="Arial" panose="020B0604020202020204" pitchFamily="34" charset="0"/>
              </a:rPr>
              <a:t>R</a:t>
            </a:r>
            <a:r>
              <a:rPr lang="it-IT" sz="2400" b="1" baseline="30000" dirty="0" smtClean="0">
                <a:solidFill>
                  <a:srgbClr val="002060"/>
                </a:solidFill>
                <a:latin typeface="Arial" panose="020B0604020202020204" pitchFamily="34" charset="0"/>
                <a:cs typeface="Arial" panose="020B0604020202020204" pitchFamily="34" charset="0"/>
              </a:rPr>
              <a:t>2</a:t>
            </a:r>
            <a:r>
              <a:rPr lang="it-IT" sz="2400" b="1" dirty="0" smtClean="0">
                <a:solidFill>
                  <a:srgbClr val="002060"/>
                </a:solidFill>
                <a:latin typeface="Arial" panose="020B0604020202020204" pitchFamily="34" charset="0"/>
                <a:cs typeface="Arial" panose="020B0604020202020204" pitchFamily="34" charset="0"/>
              </a:rPr>
              <a:t> :    0.66 ± 0.03</a:t>
            </a:r>
          </a:p>
          <a:p>
            <a:r>
              <a:rPr lang="it-IT" sz="2400" b="1" dirty="0" smtClean="0">
                <a:solidFill>
                  <a:srgbClr val="002060"/>
                </a:solidFill>
                <a:latin typeface="Arial" panose="020B0604020202020204" pitchFamily="34" charset="0"/>
                <a:cs typeface="Arial" panose="020B0604020202020204" pitchFamily="34" charset="0"/>
              </a:rPr>
              <a:t>tau:  </a:t>
            </a:r>
            <a:r>
              <a:rPr lang="it-IT" sz="2400" b="1" dirty="0">
                <a:solidFill>
                  <a:srgbClr val="002060"/>
                </a:solidFill>
                <a:latin typeface="Arial" panose="020B0604020202020204" pitchFamily="34" charset="0"/>
                <a:cs typeface="Arial" panose="020B0604020202020204" pitchFamily="34" charset="0"/>
              </a:rPr>
              <a:t>  </a:t>
            </a:r>
            <a:r>
              <a:rPr lang="it-IT" sz="2400" b="1" dirty="0" smtClean="0">
                <a:solidFill>
                  <a:srgbClr val="002060"/>
                </a:solidFill>
                <a:latin typeface="Arial" panose="020B0604020202020204" pitchFamily="34" charset="0"/>
                <a:cs typeface="Arial" panose="020B0604020202020204" pitchFamily="34" charset="0"/>
              </a:rPr>
              <a:t>0.50 ± 0.03</a:t>
            </a:r>
          </a:p>
          <a:p>
            <a:r>
              <a:rPr lang="it-IT" sz="2400" b="1" dirty="0" smtClean="0">
                <a:solidFill>
                  <a:srgbClr val="002060"/>
                </a:solidFill>
                <a:latin typeface="Arial" panose="020B0604020202020204" pitchFamily="34" charset="0"/>
                <a:cs typeface="Arial" panose="020B0604020202020204" pitchFamily="34" charset="0"/>
              </a:rPr>
              <a:t>MUE: 1.47 </a:t>
            </a:r>
            <a:r>
              <a:rPr lang="it-IT" sz="2400" b="1" dirty="0">
                <a:solidFill>
                  <a:srgbClr val="002060"/>
                </a:solidFill>
                <a:latin typeface="Arial" panose="020B0604020202020204" pitchFamily="34" charset="0"/>
                <a:cs typeface="Arial" panose="020B0604020202020204" pitchFamily="34" charset="0"/>
              </a:rPr>
              <a:t>± </a:t>
            </a:r>
            <a:r>
              <a:rPr lang="it-IT" sz="2400" b="1" dirty="0" smtClean="0">
                <a:solidFill>
                  <a:srgbClr val="002060"/>
                </a:solidFill>
                <a:latin typeface="Arial" panose="020B0604020202020204" pitchFamily="34" charset="0"/>
                <a:cs typeface="Arial" panose="020B0604020202020204" pitchFamily="34" charset="0"/>
              </a:rPr>
              <a:t>0.10 kcal mol</a:t>
            </a:r>
            <a:r>
              <a:rPr lang="it-IT" sz="2400" b="1" baseline="30000" dirty="0" smtClean="0">
                <a:solidFill>
                  <a:srgbClr val="002060"/>
                </a:solidFill>
                <a:latin typeface="Arial" panose="020B0604020202020204" pitchFamily="34" charset="0"/>
                <a:cs typeface="Arial" panose="020B0604020202020204" pitchFamily="34" charset="0"/>
              </a:rPr>
              <a:t>-1</a:t>
            </a:r>
          </a:p>
          <a:p>
            <a:endParaRPr lang="it-IT" sz="2400" b="1" baseline="300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6512" y="4883676"/>
            <a:ext cx="9180512" cy="1994064"/>
          </a:xfrm>
          <a:prstGeom prst="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4" descr="Image result for thinki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42862" y="2955500"/>
            <a:ext cx="2065642" cy="24573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512" y="4883676"/>
            <a:ext cx="9180512" cy="1994064"/>
          </a:xfrm>
          <a:prstGeom prst="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52536" y="5085184"/>
            <a:ext cx="11377264" cy="1569660"/>
          </a:xfrm>
          <a:prstGeom prst="rect">
            <a:avLst/>
          </a:prstGeom>
          <a:noFill/>
        </p:spPr>
        <p:txBody>
          <a:bodyPr wrap="square" rtlCol="0">
            <a:spAutoFit/>
          </a:bodyPr>
          <a:lstStyle/>
          <a:p>
            <a:r>
              <a:rPr lang="it-IT" sz="2400" b="1" dirty="0" smtClean="0">
                <a:solidFill>
                  <a:srgbClr val="002060"/>
                </a:solidFill>
                <a:latin typeface="Arial" panose="020B0604020202020204" pitchFamily="34" charset="0"/>
                <a:cs typeface="Arial" panose="020B0604020202020204" pitchFamily="34" charset="0"/>
              </a:rPr>
              <a:t>				What did we learn?</a:t>
            </a:r>
          </a:p>
          <a:p>
            <a:pPr marL="800100" lvl="1" indent="-342900">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Linear regression could help for systematic effects</a:t>
            </a:r>
          </a:p>
          <a:p>
            <a:pPr marL="800100" lvl="1" indent="-342900">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Excellent results for rigid host-guest systems</a:t>
            </a:r>
          </a:p>
          <a:p>
            <a:pPr marL="800100" lvl="1" indent="-342900">
              <a:buFont typeface="Arial" panose="020B0604020202020204" pitchFamily="34" charset="0"/>
              <a:buChar char="•"/>
            </a:pPr>
            <a:r>
              <a:rPr lang="it-IT" sz="2400" dirty="0" smtClean="0">
                <a:solidFill>
                  <a:srgbClr val="002060"/>
                </a:solidFill>
                <a:latin typeface="Arial" panose="020B0604020202020204" pitchFamily="34" charset="0"/>
                <a:cs typeface="Arial" panose="020B0604020202020204" pitchFamily="34" charset="0"/>
              </a:rPr>
              <a:t>Room for improvement and considerations about buffer</a:t>
            </a:r>
          </a:p>
        </p:txBody>
      </p:sp>
    </p:spTree>
    <p:extLst>
      <p:ext uri="{BB962C8B-B14F-4D97-AF65-F5344CB8AC3E}">
        <p14:creationId xmlns:p14="http://schemas.microsoft.com/office/powerpoint/2010/main" val="238583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067" y="980728"/>
            <a:ext cx="6930301" cy="5262979"/>
          </a:xfrm>
          <a:prstGeom prst="rect">
            <a:avLst/>
          </a:prstGeom>
          <a:noFill/>
        </p:spPr>
        <p:txBody>
          <a:bodyPr wrap="square" rtlCol="0">
            <a:spAutoFit/>
          </a:bodyPr>
          <a:lstStyle/>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What are alchemical free energy calculations?</a:t>
            </a: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lnSpc>
                <a:spcPct val="150000"/>
              </a:lnSpc>
              <a:buFont typeface="+mj-lt"/>
              <a:buAutoNum type="romanUcPeriod"/>
            </a:pPr>
            <a:r>
              <a:rPr lang="it-IT" sz="2400" b="1" dirty="0">
                <a:solidFill>
                  <a:srgbClr val="002060"/>
                </a:solidFill>
                <a:latin typeface="Arial" panose="020B0604020202020204" pitchFamily="34" charset="0"/>
                <a:cs typeface="Arial" panose="020B0604020202020204" pitchFamily="34" charset="0"/>
              </a:rPr>
              <a:t>Challenges in alchemical free energy: Reproducibility                                 Lipophilicity estimations                        Host-guest binding affinities</a:t>
            </a:r>
          </a:p>
          <a:p>
            <a:pPr marL="400050" indent="-400050" algn="ctr">
              <a:buFont typeface="+mj-lt"/>
              <a:buAutoNum type="romanUcPeriod"/>
            </a:pPr>
            <a:endParaRPr lang="it-IT" sz="2400" b="1" dirty="0" smtClean="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endParaRPr lang="it-IT" sz="2400" b="1" dirty="0">
              <a:solidFill>
                <a:srgbClr val="002060"/>
              </a:solidFill>
              <a:latin typeface="Arial" panose="020B0604020202020204" pitchFamily="34" charset="0"/>
              <a:cs typeface="Arial" panose="020B0604020202020204" pitchFamily="34" charset="0"/>
            </a:endParaRPr>
          </a:p>
          <a:p>
            <a:pPr marL="400050" indent="-400050" algn="ctr">
              <a:buFont typeface="+mj-lt"/>
              <a:buAutoNum type="romanUcPeriod"/>
            </a:pPr>
            <a:r>
              <a:rPr lang="it-IT" sz="2400" b="1" dirty="0" smtClean="0">
                <a:solidFill>
                  <a:srgbClr val="002060"/>
                </a:solidFill>
                <a:latin typeface="Arial" panose="020B0604020202020204" pitchFamily="34" charset="0"/>
                <a:cs typeface="Arial" panose="020B0604020202020204" pitchFamily="34" charset="0"/>
              </a:rPr>
              <a:t>Conclusions</a:t>
            </a:r>
            <a:endParaRPr lang="it-IT" sz="24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96552" y="0"/>
            <a:ext cx="9144000" cy="5229200"/>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31462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3609797" y="30505"/>
            <a:ext cx="2029723"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Conclusions</a:t>
            </a: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3491880" y="631444"/>
            <a:ext cx="5976664" cy="6863417"/>
          </a:xfrm>
          <a:prstGeom prst="rect">
            <a:avLst/>
          </a:prstGeom>
          <a:noFill/>
        </p:spPr>
        <p:txBody>
          <a:bodyPr wrap="square" rtlCol="0">
            <a:spAutoFit/>
          </a:bodyPr>
          <a:lstStyle/>
          <a:p>
            <a:pPr marL="342900" indent="-342900">
              <a:buFont typeface="Arial" panose="020B0604020202020204" pitchFamily="34" charset="0"/>
              <a:buChar char="•"/>
            </a:pPr>
            <a:r>
              <a:rPr lang="it-IT" sz="2200" dirty="0" smtClean="0">
                <a:solidFill>
                  <a:srgbClr val="002060"/>
                </a:solidFill>
                <a:latin typeface="Arial" panose="020B0604020202020204" pitchFamily="34" charset="0"/>
                <a:cs typeface="Arial" panose="020B0604020202020204" pitchFamily="34" charset="0"/>
              </a:rPr>
              <a:t>Implementation details can hinder reproducibility of free energies</a:t>
            </a:r>
          </a:p>
          <a:p>
            <a:r>
              <a:rPr lang="it-IT" sz="2200" dirty="0">
                <a:latin typeface="Arial" panose="020B0604020202020204" pitchFamily="34" charset="0"/>
                <a:cs typeface="Arial" panose="020B0604020202020204" pitchFamily="34" charset="0"/>
              </a:rPr>
              <a:t>D</a:t>
            </a:r>
            <a:r>
              <a:rPr lang="it-IT" sz="2200" dirty="0" smtClean="0">
                <a:latin typeface="Arial" panose="020B0604020202020204" pitchFamily="34" charset="0"/>
                <a:cs typeface="Arial" panose="020B0604020202020204" pitchFamily="34" charset="0"/>
              </a:rPr>
              <a:t>etailed comparisons between codes help produce more robust and efficient protocols</a:t>
            </a:r>
          </a:p>
          <a:p>
            <a:endParaRPr lang="it-IT"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200" dirty="0" smtClean="0">
                <a:solidFill>
                  <a:srgbClr val="002060"/>
                </a:solidFill>
                <a:latin typeface="Arial" panose="020B0604020202020204" pitchFamily="34" charset="0"/>
                <a:cs typeface="Arial" panose="020B0604020202020204" pitchFamily="34" charset="0"/>
              </a:rPr>
              <a:t>Lipophilicity measurements:</a:t>
            </a:r>
          </a:p>
          <a:p>
            <a:r>
              <a:rPr lang="it-IT" sz="2200" dirty="0" smtClean="0">
                <a:latin typeface="Arial" panose="020B0604020202020204" pitchFamily="34" charset="0"/>
                <a:cs typeface="Arial" panose="020B0604020202020204" pitchFamily="34" charset="0"/>
              </a:rPr>
              <a:t>Encouraging log P predictions, necessity to extend this protocol for log D calculations. </a:t>
            </a:r>
          </a:p>
          <a:p>
            <a:endParaRPr lang="it-IT"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200" dirty="0" smtClean="0">
                <a:solidFill>
                  <a:srgbClr val="002060"/>
                </a:solidFill>
                <a:latin typeface="Arial" panose="020B0604020202020204" pitchFamily="34" charset="0"/>
                <a:cs typeface="Arial" panose="020B0604020202020204" pitchFamily="34" charset="0"/>
              </a:rPr>
              <a:t>Host-guest binding affinities:</a:t>
            </a:r>
          </a:p>
          <a:p>
            <a:r>
              <a:rPr lang="it-IT" sz="2200" dirty="0" smtClean="0">
                <a:latin typeface="Arial" panose="020B0604020202020204" pitchFamily="34" charset="0"/>
                <a:cs typeface="Arial" panose="020B0604020202020204" pitchFamily="34" charset="0"/>
              </a:rPr>
              <a:t>Good to know from the past, but buffer and </a:t>
            </a:r>
          </a:p>
          <a:p>
            <a:r>
              <a:rPr lang="it-IT" sz="2200" dirty="0" smtClean="0">
                <a:latin typeface="Arial" panose="020B0604020202020204" pitchFamily="34" charset="0"/>
                <a:cs typeface="Arial" panose="020B0604020202020204" pitchFamily="34" charset="0"/>
              </a:rPr>
              <a:t>net charges treatment is demanding</a:t>
            </a:r>
          </a:p>
          <a:p>
            <a:endParaRPr lang="it-IT" sz="2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200" dirty="0">
                <a:solidFill>
                  <a:srgbClr val="002060"/>
                </a:solidFill>
                <a:latin typeface="Arial" panose="020B0604020202020204" pitchFamily="34" charset="0"/>
                <a:cs typeface="Arial" panose="020B0604020202020204" pitchFamily="34" charset="0"/>
              </a:rPr>
              <a:t>Alchemical free energy calculations  show potential </a:t>
            </a:r>
            <a:r>
              <a:rPr lang="it-IT" sz="2200" dirty="0" smtClean="0">
                <a:solidFill>
                  <a:srgbClr val="002060"/>
                </a:solidFill>
                <a:latin typeface="Arial" panose="020B0604020202020204" pitchFamily="34" charset="0"/>
                <a:cs typeface="Arial" panose="020B0604020202020204" pitchFamily="34" charset="0"/>
              </a:rPr>
              <a:t>for high-throughput workflow:</a:t>
            </a:r>
            <a:endParaRPr lang="it-IT" sz="2200" dirty="0">
              <a:solidFill>
                <a:srgbClr val="002060"/>
              </a:solidFill>
              <a:latin typeface="Arial" panose="020B0604020202020204" pitchFamily="34" charset="0"/>
              <a:cs typeface="Arial" panose="020B0604020202020204" pitchFamily="34" charset="0"/>
            </a:endParaRPr>
          </a:p>
          <a:p>
            <a:r>
              <a:rPr lang="it-IT" sz="2200" dirty="0">
                <a:solidFill>
                  <a:srgbClr val="002060"/>
                </a:solidFill>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It pays off to think outside of the (periodic) box ! (cutoffs in dispersion and electrostatic energies, standard state, pkA corrections)</a:t>
            </a:r>
          </a:p>
          <a:p>
            <a:pPr algn="ctr"/>
            <a:endParaRPr lang="it-IT" sz="2200" dirty="0">
              <a:solidFill>
                <a:srgbClr val="002060"/>
              </a:solidFill>
              <a:latin typeface="Arial" panose="020B0604020202020204" pitchFamily="34" charset="0"/>
              <a:cs typeface="Arial" panose="020B0604020202020204" pitchFamily="34" charset="0"/>
            </a:endParaRPr>
          </a:p>
          <a:p>
            <a:endParaRPr lang="it-IT" sz="2200" dirty="0" smtClean="0">
              <a:latin typeface="Arial" panose="020B0604020202020204" pitchFamily="34" charset="0"/>
              <a:cs typeface="Arial" panose="020B0604020202020204" pitchFamily="34" charset="0"/>
            </a:endParaRPr>
          </a:p>
        </p:txBody>
      </p:sp>
      <p:sp>
        <p:nvSpPr>
          <p:cNvPr id="15" name="Rectangle 12"/>
          <p:cNvSpPr>
            <a:spLocks noChangeArrowheads="1"/>
          </p:cNvSpPr>
          <p:nvPr/>
        </p:nvSpPr>
        <p:spPr bwMode="auto">
          <a:xfrm>
            <a:off x="-1995283" y="1163474"/>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pic>
        <p:nvPicPr>
          <p:cNvPr id="18"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96752"/>
            <a:ext cx="2245896" cy="28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Z:\Presentations\CCP5_manchester\images\charm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782592"/>
            <a:ext cx="2565439" cy="3664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62374"/>
            <a:ext cx="1079592" cy="107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8444" y="1583509"/>
            <a:ext cx="821268" cy="98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Z:\Presentations\DDU_hostguest_presentation\statistics\modelC_sampl6\ModelC_al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3" y="4785004"/>
            <a:ext cx="2493431" cy="21746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Z:\Papers\LogP_StAndrews\1_logP_new.png">
            <a:extLst>
              <a:ext uri="{FF2B5EF4-FFF2-40B4-BE49-F238E27FC236}">
                <a16:creationId xmlns:a16="http://schemas.microsoft.com/office/drawing/2014/main" id="{35EAA33D-D94D-864E-9B55-218659BA6E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650680"/>
            <a:ext cx="3275856" cy="19795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387969"/>
            <a:ext cx="3275856" cy="1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7284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331640" y="44624"/>
            <a:ext cx="693972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What are alchemical free energy calculations?</a:t>
            </a:r>
            <a:endParaRPr lang="en-GB" sz="2400" b="1" dirty="0">
              <a:latin typeface="Arial" panose="020B0604020202020204" pitchFamily="34" charset="0"/>
              <a:cs typeface="Arial" panose="020B0604020202020204" pitchFamily="34" charset="0"/>
            </a:endParaRPr>
          </a:p>
        </p:txBody>
      </p:sp>
      <p:sp>
        <p:nvSpPr>
          <p:cNvPr id="49" name="TextBox 48"/>
          <p:cNvSpPr txBox="1"/>
          <p:nvPr/>
        </p:nvSpPr>
        <p:spPr>
          <a:xfrm>
            <a:off x="251520" y="620688"/>
            <a:ext cx="8870141" cy="861774"/>
          </a:xfrm>
          <a:prstGeom prst="rect">
            <a:avLst/>
          </a:prstGeom>
          <a:noFill/>
        </p:spPr>
        <p:txBody>
          <a:bodyPr wrap="square" rtlCol="0">
            <a:spAutoFit/>
          </a:bodyPr>
          <a:lstStyle/>
          <a:p>
            <a:pPr>
              <a:tabLst>
                <a:tab pos="627063" algn="l"/>
              </a:tabLst>
            </a:pPr>
            <a:r>
              <a:rPr lang="en-GB" sz="2500" dirty="0">
                <a:solidFill>
                  <a:srgbClr val="002060"/>
                </a:solidFill>
                <a:latin typeface="Arial" panose="020B0604020202020204" pitchFamily="34" charset="0"/>
                <a:cs typeface="Arial" panose="020B0604020202020204" pitchFamily="34" charset="0"/>
              </a:rPr>
              <a:t> </a:t>
            </a:r>
            <a:r>
              <a:rPr lang="en-GB" sz="2500" dirty="0" smtClean="0">
                <a:solidFill>
                  <a:srgbClr val="002060"/>
                </a:solidFill>
                <a:latin typeface="Arial" panose="020B0604020202020204" pitchFamily="34" charset="0"/>
                <a:cs typeface="Arial" panose="020B0604020202020204" pitchFamily="34" charset="0"/>
              </a:rPr>
              <a:t>                 Rigorous and efficient method to compute:</a:t>
            </a:r>
            <a:endParaRPr lang="en-GB" sz="2500" dirty="0">
              <a:solidFill>
                <a:srgbClr val="002060"/>
              </a:solidFill>
              <a:latin typeface="Arial" panose="020B0604020202020204" pitchFamily="34" charset="0"/>
              <a:cs typeface="Arial" panose="020B0604020202020204" pitchFamily="34" charset="0"/>
            </a:endParaRPr>
          </a:p>
          <a:p>
            <a:pPr>
              <a:tabLst>
                <a:tab pos="627063" algn="l"/>
              </a:tabLst>
            </a:pPr>
            <a:r>
              <a:rPr lang="en-GB" sz="2500" dirty="0" smtClean="0">
                <a:solidFill>
                  <a:srgbClr val="002060"/>
                </a:solidFill>
                <a:latin typeface="Arial" panose="020B0604020202020204" pitchFamily="34" charset="0"/>
                <a:cs typeface="Arial" panose="020B0604020202020204" pitchFamily="34" charset="0"/>
              </a:rPr>
              <a:t>					</a:t>
            </a:r>
            <a:endParaRPr lang="it-IT" sz="2500" dirty="0">
              <a:solidFill>
                <a:srgbClr val="002060"/>
              </a:solidFill>
              <a:latin typeface="Arial" panose="020B0604020202020204" pitchFamily="34" charset="0"/>
              <a:cs typeface="Arial" panose="020B0604020202020204" pitchFamily="34" charset="0"/>
            </a:endParaRPr>
          </a:p>
        </p:txBody>
      </p:sp>
      <p:pic>
        <p:nvPicPr>
          <p:cNvPr id="3074" name="Picture 2" descr="Z:\Presentations\JBconference\Mobley_solv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7703"/>
            <a:ext cx="2748006" cy="33235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271082"/>
            <a:ext cx="6408712" cy="86177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Solvation free energy:</a:t>
            </a:r>
          </a:p>
          <a:p>
            <a:r>
              <a:rPr lang="en-GB" sz="2500" dirty="0" smtClean="0">
                <a:solidFill>
                  <a:srgbClr val="002060"/>
                </a:solidFill>
                <a:latin typeface="Arial" panose="020B0604020202020204" pitchFamily="34" charset="0"/>
                <a:cs typeface="Arial" panose="020B0604020202020204" pitchFamily="34" charset="0"/>
              </a:rPr>
              <a:t>hydration free energy of molecule A</a:t>
            </a:r>
            <a:endParaRPr lang="en-GB" sz="2500"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11702" y="5229200"/>
            <a:ext cx="5472608" cy="523220"/>
          </a:xfrm>
          <a:prstGeom prst="rect">
            <a:avLst/>
          </a:prstGeom>
        </p:spPr>
        <p:txBody>
          <a:bodyPr wrap="square">
            <a:spAutoFit/>
          </a:bodyPr>
          <a:lstStyle/>
          <a:p>
            <a:r>
              <a:rPr lang="en-GB" sz="1400" dirty="0" smtClean="0">
                <a:solidFill>
                  <a:srgbClr val="FF0000"/>
                </a:solidFill>
                <a:latin typeface="Arial" panose="020B0604020202020204" pitchFamily="34" charset="0"/>
                <a:cs typeface="Arial" panose="020B0604020202020204" pitchFamily="34" charset="0"/>
              </a:rPr>
              <a:t>Mobley et al. J. Phys. Chem. B., </a:t>
            </a:r>
          </a:p>
          <a:p>
            <a:r>
              <a:rPr lang="en-GB" sz="1400" dirty="0" smtClean="0">
                <a:solidFill>
                  <a:srgbClr val="FF0000"/>
                </a:solidFill>
                <a:latin typeface="Arial" panose="020B0604020202020204" pitchFamily="34" charset="0"/>
                <a:cs typeface="Arial" panose="020B0604020202020204" pitchFamily="34" charset="0"/>
              </a:rPr>
              <a:t>2014, 6438-6446.</a:t>
            </a:r>
            <a:endParaRPr lang="en-GB" sz="14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178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Presentations\YMF\er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281" y="5327485"/>
            <a:ext cx="1629397" cy="16341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1600" y="0"/>
            <a:ext cx="7422539" cy="3785652"/>
          </a:xfrm>
          <a:prstGeom prst="rect">
            <a:avLst/>
          </a:prstGeom>
          <a:noFill/>
        </p:spPr>
        <p:txBody>
          <a:bodyPr wrap="square" rtlCol="0">
            <a:spAutoFit/>
          </a:bodyPr>
          <a:lstStyle/>
          <a:p>
            <a:pPr algn="ctr"/>
            <a:r>
              <a:rPr lang="it-IT" sz="2000" b="1" dirty="0" smtClean="0">
                <a:solidFill>
                  <a:srgbClr val="002060"/>
                </a:solidFill>
                <a:latin typeface="Arial" panose="020B0604020202020204" pitchFamily="34" charset="0"/>
                <a:cs typeface="Arial" panose="020B0604020202020204" pitchFamily="34" charset="0"/>
              </a:rPr>
              <a:t>A big thank you to the Julien Michel group:</a:t>
            </a:r>
          </a:p>
          <a:p>
            <a:endParaRPr lang="it-IT" sz="2000" b="1" dirty="0">
              <a:solidFill>
                <a:srgbClr val="002060"/>
              </a:solidFill>
              <a:latin typeface="Arial" panose="020B0604020202020204" pitchFamily="34" charset="0"/>
              <a:cs typeface="Arial" panose="020B0604020202020204" pitchFamily="34" charset="0"/>
            </a:endParaRPr>
          </a:p>
          <a:p>
            <a:pPr>
              <a:lnSpc>
                <a:spcPct val="150000"/>
              </a:lnSpc>
            </a:pPr>
            <a:r>
              <a:rPr lang="it-IT" sz="2000" b="1" dirty="0" smtClean="0">
                <a:solidFill>
                  <a:srgbClr val="002060"/>
                </a:solidFill>
                <a:latin typeface="Arial" panose="020B0604020202020204" pitchFamily="34" charset="0"/>
                <a:cs typeface="Arial" panose="020B0604020202020204" pitchFamily="34" charset="0"/>
              </a:rPr>
              <a:t>Dr Julien Michel</a:t>
            </a:r>
            <a:r>
              <a:rPr lang="it-IT" sz="2000" dirty="0" smtClean="0">
                <a:solidFill>
                  <a:srgbClr val="002060"/>
                </a:solidFill>
                <a:latin typeface="Arial" panose="020B0604020202020204" pitchFamily="34" charset="0"/>
                <a:cs typeface="Arial" panose="020B0604020202020204" pitchFamily="34" charset="0"/>
              </a:rPr>
              <a:t>		Dr Charis Georgiou</a:t>
            </a:r>
            <a:endParaRPr lang="it-IT" sz="2000" dirty="0">
              <a:solidFill>
                <a:srgbClr val="002060"/>
              </a:solidFill>
              <a:latin typeface="Arial" panose="020B0604020202020204" pitchFamily="34" charset="0"/>
              <a:cs typeface="Arial" panose="020B0604020202020204" pitchFamily="34" charset="0"/>
            </a:endParaRPr>
          </a:p>
          <a:p>
            <a:pPr>
              <a:lnSpc>
                <a:spcPct val="150000"/>
              </a:lnSpc>
            </a:pPr>
            <a:r>
              <a:rPr lang="it-IT" sz="2000" dirty="0" smtClean="0">
                <a:solidFill>
                  <a:srgbClr val="002060"/>
                </a:solidFill>
                <a:latin typeface="Arial" panose="020B0604020202020204" pitchFamily="34" charset="0"/>
                <a:cs typeface="Arial" panose="020B0604020202020204" pitchFamily="34" charset="0"/>
              </a:rPr>
              <a:t>Dr Antonia Mey			</a:t>
            </a:r>
            <a:r>
              <a:rPr lang="en-GB" sz="2000" u="sng" dirty="0" err="1" smtClean="0">
                <a:solidFill>
                  <a:srgbClr val="002060"/>
                </a:solidFill>
                <a:latin typeface="Arial" panose="020B0604020202020204" pitchFamily="34" charset="0"/>
                <a:cs typeface="Arial" panose="020B0604020202020204" pitchFamily="34" charset="0"/>
              </a:rPr>
              <a:t>Pattama</a:t>
            </a:r>
            <a:r>
              <a:rPr lang="en-GB" sz="2000" u="sng" dirty="0" smtClean="0">
                <a:solidFill>
                  <a:srgbClr val="002060"/>
                </a:solidFill>
                <a:latin typeface="Arial" panose="020B0604020202020204" pitchFamily="34" charset="0"/>
                <a:cs typeface="Arial" panose="020B0604020202020204" pitchFamily="34" charset="0"/>
              </a:rPr>
              <a:t> </a:t>
            </a:r>
            <a:r>
              <a:rPr lang="en-GB" sz="2000" u="sng" dirty="0" err="1" smtClean="0">
                <a:solidFill>
                  <a:srgbClr val="002060"/>
                </a:solidFill>
                <a:latin typeface="Arial" panose="020B0604020202020204" pitchFamily="34" charset="0"/>
                <a:cs typeface="Arial" panose="020B0604020202020204" pitchFamily="34" charset="0"/>
              </a:rPr>
              <a:t>Wapeesittipan</a:t>
            </a:r>
            <a:endParaRPr lang="it-IT" sz="2000" u="sng" dirty="0">
              <a:solidFill>
                <a:srgbClr val="002060"/>
              </a:solidFill>
              <a:latin typeface="Arial" panose="020B0604020202020204" pitchFamily="34" charset="0"/>
              <a:cs typeface="Arial" panose="020B0604020202020204" pitchFamily="34" charset="0"/>
            </a:endParaRPr>
          </a:p>
          <a:p>
            <a:r>
              <a:rPr lang="it-IT" sz="2000" dirty="0" smtClean="0">
                <a:solidFill>
                  <a:srgbClr val="002060"/>
                </a:solidFill>
                <a:latin typeface="Arial" panose="020B0604020202020204" pitchFamily="34" charset="0"/>
                <a:cs typeface="Arial" panose="020B0604020202020204" pitchFamily="34" charset="0"/>
              </a:rPr>
              <a:t>Dr </a:t>
            </a:r>
            <a:r>
              <a:rPr lang="en-GB" sz="2000" dirty="0" smtClean="0">
                <a:solidFill>
                  <a:srgbClr val="002060"/>
                </a:solidFill>
                <a:latin typeface="Arial" panose="020B0604020202020204" pitchFamily="34" charset="0"/>
                <a:cs typeface="Arial" panose="020B0604020202020204" pitchFamily="34" charset="0"/>
              </a:rPr>
              <a:t>Jordi </a:t>
            </a:r>
            <a:r>
              <a:rPr lang="en-GB" sz="2000" dirty="0" err="1">
                <a:solidFill>
                  <a:srgbClr val="002060"/>
                </a:solidFill>
                <a:latin typeface="Arial" panose="020B0604020202020204" pitchFamily="34" charset="0"/>
                <a:cs typeface="Arial" panose="020B0604020202020204" pitchFamily="34" charset="0"/>
              </a:rPr>
              <a:t>Juárez</a:t>
            </a:r>
            <a:r>
              <a:rPr lang="en-GB" sz="2000" dirty="0">
                <a:solidFill>
                  <a:srgbClr val="002060"/>
                </a:solidFill>
                <a:latin typeface="Arial" panose="020B0604020202020204" pitchFamily="34" charset="0"/>
                <a:cs typeface="Arial" panose="020B0604020202020204" pitchFamily="34" charset="0"/>
              </a:rPr>
              <a:t> </a:t>
            </a:r>
            <a:r>
              <a:rPr lang="en-GB" sz="2000" dirty="0" smtClean="0">
                <a:solidFill>
                  <a:srgbClr val="002060"/>
                </a:solidFill>
                <a:latin typeface="Arial" panose="020B0604020202020204" pitchFamily="34" charset="0"/>
                <a:cs typeface="Arial" panose="020B0604020202020204" pitchFamily="34" charset="0"/>
              </a:rPr>
              <a:t>Jiménez		Joan </a:t>
            </a:r>
            <a:r>
              <a:rPr lang="en-GB" sz="2000" dirty="0">
                <a:solidFill>
                  <a:srgbClr val="002060"/>
                </a:solidFill>
                <a:latin typeface="Arial" panose="020B0604020202020204" pitchFamily="34" charset="0"/>
                <a:cs typeface="Arial" panose="020B0604020202020204" pitchFamily="34" charset="0"/>
              </a:rPr>
              <a:t>Clark </a:t>
            </a:r>
            <a:r>
              <a:rPr lang="en-GB" sz="2000" dirty="0" smtClean="0">
                <a:solidFill>
                  <a:srgbClr val="002060"/>
                </a:solidFill>
                <a:latin typeface="Arial" panose="020B0604020202020204" pitchFamily="34" charset="0"/>
                <a:cs typeface="Arial" panose="020B0604020202020204" pitchFamily="34" charset="0"/>
              </a:rPr>
              <a:t>Nicolas</a:t>
            </a:r>
            <a:r>
              <a:rPr lang="en-GB" sz="2000" dirty="0">
                <a:solidFill>
                  <a:srgbClr val="002060"/>
                </a:solidFill>
                <a:latin typeface="Arial" panose="020B0604020202020204" pitchFamily="34" charset="0"/>
                <a:cs typeface="Arial" panose="020B0604020202020204" pitchFamily="34" charset="0"/>
              </a:rPr>
              <a:t> </a:t>
            </a:r>
            <a:endParaRPr lang="it-IT" sz="2000" dirty="0">
              <a:solidFill>
                <a:srgbClr val="002060"/>
              </a:solidFill>
              <a:latin typeface="Arial" panose="020B0604020202020204" pitchFamily="34" charset="0"/>
              <a:cs typeface="Arial" panose="020B0604020202020204" pitchFamily="34" charset="0"/>
            </a:endParaRPr>
          </a:p>
          <a:p>
            <a:pPr>
              <a:lnSpc>
                <a:spcPct val="150000"/>
              </a:lnSpc>
            </a:pPr>
            <a:r>
              <a:rPr lang="it-IT" sz="2000" dirty="0" smtClean="0">
                <a:solidFill>
                  <a:srgbClr val="002060"/>
                </a:solidFill>
                <a:latin typeface="Arial" panose="020B0604020202020204" pitchFamily="34" charset="0"/>
                <a:cs typeface="Arial" panose="020B0604020202020204" pitchFamily="34" charset="0"/>
              </a:rPr>
              <a:t>Dr Alessio De Simone		Harris Ioannidis</a:t>
            </a:r>
            <a:endParaRPr lang="it-IT" sz="2000" dirty="0">
              <a:solidFill>
                <a:srgbClr val="002060"/>
              </a:solidFill>
              <a:latin typeface="Arial" panose="020B0604020202020204" pitchFamily="34" charset="0"/>
              <a:cs typeface="Arial" panose="020B0604020202020204" pitchFamily="34" charset="0"/>
            </a:endParaRPr>
          </a:p>
          <a:p>
            <a:pPr>
              <a:lnSpc>
                <a:spcPct val="150000"/>
              </a:lnSpc>
            </a:pPr>
            <a:r>
              <a:rPr lang="it-IT" sz="2000" dirty="0" smtClean="0">
                <a:solidFill>
                  <a:srgbClr val="002060"/>
                </a:solidFill>
                <a:latin typeface="Arial" panose="020B0604020202020204" pitchFamily="34" charset="0"/>
                <a:cs typeface="Arial" panose="020B0604020202020204" pitchFamily="34" charset="0"/>
              </a:rPr>
              <a:t>Dr Arun Gupta 			</a:t>
            </a:r>
            <a:r>
              <a:rPr lang="it-IT" sz="2000" u="sng" dirty="0" smtClean="0">
                <a:solidFill>
                  <a:srgbClr val="002060"/>
                </a:solidFill>
                <a:latin typeface="Arial" panose="020B0604020202020204" pitchFamily="34" charset="0"/>
                <a:cs typeface="Arial" panose="020B0604020202020204" pitchFamily="34" charset="0"/>
              </a:rPr>
              <a:t>Lisa Patrick</a:t>
            </a:r>
            <a:endParaRPr lang="it-IT" sz="2000" u="sng" dirty="0">
              <a:solidFill>
                <a:srgbClr val="002060"/>
              </a:solidFill>
              <a:latin typeface="Arial" panose="020B0604020202020204" pitchFamily="34" charset="0"/>
              <a:cs typeface="Arial" panose="020B0604020202020204" pitchFamily="34" charset="0"/>
            </a:endParaRPr>
          </a:p>
          <a:p>
            <a:pPr>
              <a:lnSpc>
                <a:spcPct val="150000"/>
              </a:lnSpc>
            </a:pPr>
            <a:r>
              <a:rPr lang="it-IT" sz="2000" dirty="0" smtClean="0">
                <a:solidFill>
                  <a:srgbClr val="002060"/>
                </a:solidFill>
                <a:latin typeface="Arial" panose="020B0604020202020204" pitchFamily="34" charset="0"/>
                <a:cs typeface="Arial" panose="020B0604020202020204" pitchFamily="34" charset="0"/>
              </a:rPr>
              <a:t>Dr Cesar Mendoza Martinez	Michail Papadourakis</a:t>
            </a:r>
          </a:p>
          <a:p>
            <a:pPr>
              <a:lnSpc>
                <a:spcPct val="150000"/>
              </a:lnSpc>
            </a:pPr>
            <a:r>
              <a:rPr lang="it-IT" sz="2000" u="sng" dirty="0" smtClean="0">
                <a:solidFill>
                  <a:srgbClr val="002060"/>
                </a:solidFill>
                <a:latin typeface="Arial" panose="020B0604020202020204" pitchFamily="34" charset="0"/>
                <a:cs typeface="Arial" panose="020B0604020202020204" pitchFamily="34" charset="0"/>
              </a:rPr>
              <a:t>Dr Salome Llabres</a:t>
            </a:r>
            <a:r>
              <a:rPr lang="it-IT" sz="2000" dirty="0" smtClean="0">
                <a:solidFill>
                  <a:srgbClr val="002060"/>
                </a:solidFill>
                <a:latin typeface="Arial" panose="020B0604020202020204" pitchFamily="34" charset="0"/>
                <a:cs typeface="Arial" panose="020B0604020202020204" pitchFamily="34" charset="0"/>
              </a:rPr>
              <a:t>		Marie Bluntzer</a:t>
            </a:r>
            <a:endParaRPr lang="en-GB" sz="20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10869" y="3857179"/>
            <a:ext cx="4572000" cy="3000821"/>
          </a:xfrm>
          <a:prstGeom prst="rect">
            <a:avLst/>
          </a:prstGeom>
        </p:spPr>
        <p:txBody>
          <a:bodyPr>
            <a:spAutoFit/>
          </a:bodyPr>
          <a:lstStyle/>
          <a:p>
            <a:pPr>
              <a:lnSpc>
                <a:spcPct val="150000"/>
              </a:lnSpc>
            </a:pPr>
            <a:r>
              <a:rPr lang="it-IT" b="1" dirty="0" smtClean="0">
                <a:latin typeface="Arial" panose="020B0604020202020204" pitchFamily="34" charset="0"/>
                <a:cs typeface="Arial" panose="020B0604020202020204" pitchFamily="34" charset="0"/>
              </a:rPr>
              <a:t>Reproducibility project:</a:t>
            </a:r>
          </a:p>
          <a:p>
            <a:pPr>
              <a:lnSpc>
                <a:spcPct val="150000"/>
              </a:lnSpc>
            </a:pPr>
            <a:r>
              <a:rPr lang="it-IT" b="1" dirty="0" smtClean="0">
                <a:latin typeface="Arial" panose="020B0604020202020204" pitchFamily="34" charset="0"/>
                <a:cs typeface="Arial" panose="020B0604020202020204" pitchFamily="34" charset="0"/>
              </a:rPr>
              <a:t>Dr Hannes Loeffler </a:t>
            </a:r>
          </a:p>
          <a:p>
            <a:pPr>
              <a:lnSpc>
                <a:spcPct val="150000"/>
              </a:lnSpc>
            </a:pPr>
            <a:r>
              <a:rPr lang="it-IT" b="1" dirty="0" smtClean="0">
                <a:latin typeface="Arial" panose="020B0604020202020204" pitchFamily="34" charset="0"/>
                <a:cs typeface="Arial" panose="020B0604020202020204" pitchFamily="34" charset="0"/>
              </a:rPr>
              <a:t>Guilherme Duarte Ramos</a:t>
            </a:r>
          </a:p>
          <a:p>
            <a:pPr>
              <a:lnSpc>
                <a:spcPct val="150000"/>
              </a:lnSpc>
            </a:pPr>
            <a:r>
              <a:rPr lang="it-IT" b="1" dirty="0" smtClean="0">
                <a:latin typeface="Arial" panose="020B0604020202020204" pitchFamily="34" charset="0"/>
                <a:cs typeface="Arial" panose="020B0604020202020204" pitchFamily="34" charset="0"/>
              </a:rPr>
              <a:t>Dr Donghyuk Suh </a:t>
            </a:r>
          </a:p>
          <a:p>
            <a:pPr>
              <a:lnSpc>
                <a:spcPct val="150000"/>
              </a:lnSpc>
            </a:pPr>
            <a:r>
              <a:rPr lang="it-IT" b="1" dirty="0" smtClean="0">
                <a:latin typeface="Arial" panose="020B0604020202020204" pitchFamily="34" charset="0"/>
                <a:cs typeface="Arial" panose="020B0604020202020204" pitchFamily="34" charset="0"/>
              </a:rPr>
              <a:t>Dr Benoit Roux</a:t>
            </a:r>
          </a:p>
          <a:p>
            <a:pPr>
              <a:lnSpc>
                <a:spcPct val="150000"/>
              </a:lnSpc>
            </a:pPr>
            <a:r>
              <a:rPr lang="it-IT" b="1" dirty="0" smtClean="0">
                <a:latin typeface="Arial" panose="020B0604020202020204" pitchFamily="34" charset="0"/>
                <a:cs typeface="Arial" panose="020B0604020202020204" pitchFamily="34" charset="0"/>
              </a:rPr>
              <a:t>Dr David Mobley</a:t>
            </a:r>
          </a:p>
          <a:p>
            <a:pPr>
              <a:lnSpc>
                <a:spcPct val="150000"/>
              </a:lnSpc>
            </a:pPr>
            <a:endParaRPr lang="it-IT" b="1" dirty="0">
              <a:solidFill>
                <a:srgbClr val="002060"/>
              </a:solidFill>
              <a:latin typeface="Arial" panose="020B0604020202020204" pitchFamily="34" charset="0"/>
              <a:cs typeface="Arial" panose="020B0604020202020204" pitchFamily="34" charset="0"/>
            </a:endParaRPr>
          </a:p>
        </p:txBody>
      </p:sp>
      <p:pic>
        <p:nvPicPr>
          <p:cNvPr id="1026" name="Picture 2" descr="Image result for epsr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826844"/>
            <a:ext cx="2520280" cy="14743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64696" y="3861048"/>
            <a:ext cx="4572000" cy="1338828"/>
          </a:xfrm>
          <a:prstGeom prst="rect">
            <a:avLst/>
          </a:prstGeom>
        </p:spPr>
        <p:txBody>
          <a:bodyPr>
            <a:spAutoFit/>
          </a:bodyPr>
          <a:lstStyle/>
          <a:p>
            <a:pPr>
              <a:lnSpc>
                <a:spcPct val="150000"/>
              </a:lnSpc>
            </a:pPr>
            <a:r>
              <a:rPr lang="it-IT" b="1" dirty="0" smtClean="0">
                <a:latin typeface="Arial" panose="020B0604020202020204" pitchFamily="34" charset="0"/>
                <a:cs typeface="Arial" panose="020B0604020202020204" pitchFamily="34" charset="0"/>
              </a:rPr>
              <a:t>Lipophilicity study:</a:t>
            </a:r>
          </a:p>
          <a:p>
            <a:pPr>
              <a:lnSpc>
                <a:spcPct val="150000"/>
              </a:lnSpc>
            </a:pPr>
            <a:r>
              <a:rPr lang="it-IT" b="1" dirty="0" smtClean="0">
                <a:latin typeface="Arial" panose="020B0604020202020204" pitchFamily="34" charset="0"/>
                <a:cs typeface="Arial" panose="020B0604020202020204" pitchFamily="34" charset="0"/>
              </a:rPr>
              <a:t>Dr David O'Hagan</a:t>
            </a:r>
          </a:p>
          <a:p>
            <a:pPr>
              <a:lnSpc>
                <a:spcPct val="150000"/>
              </a:lnSpc>
            </a:pPr>
            <a:r>
              <a:rPr lang="it-IT" b="1" dirty="0" smtClean="0">
                <a:latin typeface="Arial" panose="020B0604020202020204" pitchFamily="34" charset="0"/>
                <a:cs typeface="Arial" panose="020B0604020202020204" pitchFamily="34" charset="0"/>
              </a:rPr>
              <a:t>Andrea Rodil</a:t>
            </a:r>
            <a:endParaRPr lang="it-IT"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44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927266"/>
            <a:ext cx="8864927" cy="861774"/>
          </a:xfrm>
          <a:prstGeom prst="rect">
            <a:avLst/>
          </a:prstGeom>
          <a:noFill/>
        </p:spPr>
        <p:txBody>
          <a:bodyPr wrap="none" rtlCol="0">
            <a:spAutoFit/>
          </a:bodyPr>
          <a:lstStyle/>
          <a:p>
            <a:r>
              <a:rPr lang="it-IT" sz="5000" b="1" dirty="0" smtClean="0">
                <a:solidFill>
                  <a:srgbClr val="002060"/>
                </a:solidFill>
                <a:latin typeface="Arial" panose="020B0604020202020204" pitchFamily="34" charset="0"/>
                <a:cs typeface="Arial" panose="020B0604020202020204" pitchFamily="34" charset="0"/>
              </a:rPr>
              <a:t>Thank you </a:t>
            </a:r>
            <a:r>
              <a:rPr lang="it-IT" sz="5000" b="1" smtClean="0">
                <a:solidFill>
                  <a:srgbClr val="002060"/>
                </a:solidFill>
                <a:latin typeface="Arial" panose="020B0604020202020204" pitchFamily="34" charset="0"/>
                <a:cs typeface="Arial" panose="020B0604020202020204" pitchFamily="34" charset="0"/>
              </a:rPr>
              <a:t>for your </a:t>
            </a:r>
            <a:r>
              <a:rPr lang="it-IT" sz="5000" b="1" dirty="0" smtClean="0">
                <a:solidFill>
                  <a:srgbClr val="002060"/>
                </a:solidFill>
                <a:latin typeface="Arial" panose="020B0604020202020204" pitchFamily="34" charset="0"/>
                <a:cs typeface="Arial" panose="020B0604020202020204" pitchFamily="34" charset="0"/>
              </a:rPr>
              <a:t>attention</a:t>
            </a:r>
            <a:endParaRPr lang="en-GB" sz="5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50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101779" y="0"/>
            <a:ext cx="7779694"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Standard state correction: Experimental free energy</a:t>
            </a:r>
            <a:endParaRPr lang="en-GB" sz="2400" b="1" dirty="0">
              <a:latin typeface="Arial" panose="020B0604020202020204" pitchFamily="34" charset="0"/>
              <a:cs typeface="Arial" panose="020B0604020202020204" pitchFamily="34" charset="0"/>
            </a:endParaRPr>
          </a:p>
        </p:txBody>
      </p:sp>
      <p:sp>
        <p:nvSpPr>
          <p:cNvPr id="29" name="TextBox 28"/>
          <p:cNvSpPr txBox="1"/>
          <p:nvPr/>
        </p:nvSpPr>
        <p:spPr>
          <a:xfrm>
            <a:off x="3602824" y="809715"/>
            <a:ext cx="1938351" cy="477054"/>
          </a:xfrm>
          <a:prstGeom prst="rect">
            <a:avLst/>
          </a:prstGeom>
          <a:noFill/>
        </p:spPr>
        <p:txBody>
          <a:bodyPr wrap="none" rtlCol="0">
            <a:spAutoFit/>
          </a:bodyPr>
          <a:lstStyle/>
          <a:p>
            <a:r>
              <a:rPr lang="en-GB" sz="2500" b="1" dirty="0">
                <a:solidFill>
                  <a:srgbClr val="002060"/>
                </a:solidFill>
                <a:latin typeface="Arial" panose="020B0604020202020204" pitchFamily="34" charset="0"/>
                <a:cs typeface="Arial" panose="020B0604020202020204" pitchFamily="34" charset="0"/>
              </a:rPr>
              <a:t>H</a:t>
            </a:r>
            <a:r>
              <a:rPr lang="en-GB" sz="2500" b="1" dirty="0" smtClean="0">
                <a:solidFill>
                  <a:srgbClr val="002060"/>
                </a:solidFill>
                <a:latin typeface="Arial" panose="020B0604020202020204" pitchFamily="34" charset="0"/>
                <a:cs typeface="Arial" panose="020B0604020202020204" pitchFamily="34" charset="0"/>
              </a:rPr>
              <a:t> + </a:t>
            </a:r>
            <a:r>
              <a:rPr lang="en-GB" sz="2500" b="1" dirty="0">
                <a:solidFill>
                  <a:srgbClr val="002060"/>
                </a:solidFill>
                <a:latin typeface="Arial" panose="020B0604020202020204" pitchFamily="34" charset="0"/>
                <a:cs typeface="Arial" panose="020B0604020202020204" pitchFamily="34" charset="0"/>
              </a:rPr>
              <a:t>G</a:t>
            </a:r>
            <a:r>
              <a:rPr lang="en-GB" sz="2500" b="1" dirty="0" smtClean="0">
                <a:solidFill>
                  <a:srgbClr val="002060"/>
                </a:solidFill>
              </a:rPr>
              <a:t>⇌ </a:t>
            </a:r>
            <a:r>
              <a:rPr lang="en-GB" sz="2500" b="1" dirty="0">
                <a:solidFill>
                  <a:srgbClr val="002060"/>
                </a:solidFill>
                <a:latin typeface="Arial" panose="020B0604020202020204" pitchFamily="34" charset="0"/>
                <a:cs typeface="Arial" panose="020B0604020202020204" pitchFamily="34" charset="0"/>
              </a:rPr>
              <a:t> </a:t>
            </a:r>
            <a:r>
              <a:rPr lang="en-GB" sz="2500" b="1" dirty="0" smtClean="0">
                <a:solidFill>
                  <a:srgbClr val="002060"/>
                </a:solidFill>
                <a:latin typeface="Arial" panose="020B0604020202020204" pitchFamily="34" charset="0"/>
                <a:cs typeface="Arial" panose="020B0604020202020204" pitchFamily="34" charset="0"/>
              </a:rPr>
              <a:t>HG</a:t>
            </a:r>
            <a:endParaRPr lang="en-GB" sz="2500" b="1" dirty="0">
              <a:solidFill>
                <a:srgbClr val="002060"/>
              </a:solidFill>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1709966" y="2763410"/>
                <a:ext cx="3785716" cy="8465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GB" sz="2400" b="0" i="0" smtClean="0">
                          <a:latin typeface="Cambria Math"/>
                        </a:rPr>
                        <m:t>Δ</m:t>
                      </m:r>
                      <m:sSubSup>
                        <m:sSubSupPr>
                          <m:ctrlPr>
                            <a:rPr lang="en-GB" sz="2400" b="0" i="1" smtClean="0">
                              <a:latin typeface="Cambria Math" panose="02040503050406030204" pitchFamily="18" charset="0"/>
                            </a:rPr>
                          </m:ctrlPr>
                        </m:sSubSupPr>
                        <m:e>
                          <m:r>
                            <a:rPr lang="en-GB" sz="2400" b="0" i="1" smtClean="0">
                              <a:latin typeface="Cambria Math"/>
                            </a:rPr>
                            <m:t>𝐺</m:t>
                          </m:r>
                        </m:e>
                        <m:sub>
                          <m:r>
                            <a:rPr lang="en-GB" sz="2400" b="0" i="1" smtClean="0">
                              <a:latin typeface="Cambria Math"/>
                            </a:rPr>
                            <m:t>𝑏𝑖𝑛𝑑</m:t>
                          </m:r>
                        </m:sub>
                        <m:sup>
                          <m:r>
                            <a:rPr lang="en-GB" sz="2400" b="0" i="1" smtClean="0">
                              <a:latin typeface="Cambria Math"/>
                            </a:rPr>
                            <m:t>0</m:t>
                          </m:r>
                        </m:sup>
                      </m:sSubSup>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𝑘</m:t>
                          </m:r>
                        </m:e>
                        <m:sub>
                          <m:r>
                            <a:rPr lang="en-GB" sz="2400" b="0" i="1" smtClean="0">
                              <a:latin typeface="Cambria Math"/>
                            </a:rPr>
                            <m:t>𝐵</m:t>
                          </m:r>
                        </m:sub>
                      </m:sSub>
                      <m:r>
                        <a:rPr lang="en-GB" sz="2400" b="0" i="1" smtClean="0">
                          <a:latin typeface="Cambria Math"/>
                        </a:rPr>
                        <m:t>𝑇</m:t>
                      </m:r>
                      <m:func>
                        <m:funcPr>
                          <m:ctrlPr>
                            <a:rPr lang="en-GB" sz="2400" b="0" i="1" smtClean="0">
                              <a:latin typeface="Cambria Math" panose="02040503050406030204" pitchFamily="18" charset="0"/>
                            </a:rPr>
                          </m:ctrlPr>
                        </m:funcPr>
                        <m:fName>
                          <m:r>
                            <m:rPr>
                              <m:sty m:val="p"/>
                            </m:rPr>
                            <a:rPr lang="en-GB" sz="2400" b="0" i="0" smtClean="0">
                              <a:latin typeface="Cambria Math"/>
                            </a:rPr>
                            <m:t>ln</m:t>
                          </m:r>
                        </m:fName>
                        <m:e>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𝐻𝐺</m:t>
                                  </m:r>
                                </m:sub>
                              </m:sSub>
                            </m:num>
                            <m:den>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𝐺</m:t>
                                  </m:r>
                                </m:sub>
                              </m:sSub>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𝐻</m:t>
                                  </m:r>
                                </m:sub>
                              </m:sSub>
                            </m:den>
                          </m:f>
                          <m:f>
                            <m:fPr>
                              <m:ctrlPr>
                                <a:rPr lang="en-GB" sz="2400" b="0" i="1" smtClean="0">
                                  <a:latin typeface="Cambria Math" panose="02040503050406030204" pitchFamily="18" charset="0"/>
                                </a:rPr>
                              </m:ctrlPr>
                            </m:fPr>
                            <m:num>
                              <m:r>
                                <a:rPr lang="en-GB" sz="2400" b="0" i="1" smtClean="0">
                                  <a:latin typeface="Cambria Math"/>
                                </a:rPr>
                                <m:t>𝑉</m:t>
                              </m:r>
                            </m:num>
                            <m:den>
                              <m:sSup>
                                <m:sSupPr>
                                  <m:ctrlPr>
                                    <a:rPr lang="en-GB" sz="2400" b="0" i="1" smtClean="0">
                                      <a:latin typeface="Cambria Math" panose="02040503050406030204" pitchFamily="18" charset="0"/>
                                    </a:rPr>
                                  </m:ctrlPr>
                                </m:sSupPr>
                                <m:e>
                                  <m:r>
                                    <a:rPr lang="en-GB" sz="2400" b="0" i="1" smtClean="0">
                                      <a:latin typeface="Cambria Math"/>
                                    </a:rPr>
                                    <m:t>𝑉</m:t>
                                  </m:r>
                                </m:e>
                                <m:sup>
                                  <m:r>
                                    <a:rPr lang="en-GB" sz="2400" b="0" i="1" smtClean="0">
                                      <a:latin typeface="Cambria Math"/>
                                    </a:rPr>
                                    <m:t>0</m:t>
                                  </m:r>
                                </m:sup>
                              </m:sSup>
                            </m:den>
                          </m:f>
                        </m:e>
                      </m:func>
                    </m:oMath>
                  </m:oMathPara>
                </a14:m>
                <a:endParaRPr lang="en-GB" sz="2400" dirty="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09966" y="2763410"/>
                <a:ext cx="3785716" cy="846578"/>
              </a:xfrm>
              <a:prstGeom prst="rect">
                <a:avLst/>
              </a:prstGeom>
              <a:blipFill rotWithShape="1">
                <a:blip r:embed="rId3"/>
                <a:stretch>
                  <a:fillRect/>
                </a:stretch>
              </a:blipFill>
            </p:spPr>
            <p:txBody>
              <a:bodyPr/>
              <a:lstStyle/>
              <a:p>
                <a:r>
                  <a:rPr lang="en-GB">
                    <a:noFill/>
                  </a:rPr>
                  <a:t> </a:t>
                </a:r>
              </a:p>
            </p:txBody>
          </p:sp>
        </mc:Fallback>
      </mc:AlternateContent>
      <p:sp>
        <p:nvSpPr>
          <p:cNvPr id="6" name="TextBox 5"/>
          <p:cNvSpPr txBox="1"/>
          <p:nvPr/>
        </p:nvSpPr>
        <p:spPr>
          <a:xfrm>
            <a:off x="11088" y="1724948"/>
            <a:ext cx="9132912" cy="3046988"/>
          </a:xfrm>
          <a:prstGeom prst="rect">
            <a:avLst/>
          </a:prstGeom>
          <a:noFill/>
        </p:spPr>
        <p:txBody>
          <a:bodyPr wrap="square" rtlCol="0">
            <a:spAutoFit/>
          </a:bodyPr>
          <a:lstStyle/>
          <a:p>
            <a:pPr algn="ctr"/>
            <a:r>
              <a:rPr lang="en-GB" sz="2400" dirty="0" smtClean="0">
                <a:solidFill>
                  <a:srgbClr val="002060"/>
                </a:solidFill>
                <a:latin typeface="Arial" panose="020B0604020202020204" pitchFamily="34" charset="0"/>
                <a:cs typeface="Arial" panose="020B0604020202020204" pitchFamily="34" charset="0"/>
              </a:rPr>
              <a:t>The standard free energy of binding can be computed</a:t>
            </a:r>
          </a:p>
          <a:p>
            <a:pPr algn="ctr"/>
            <a:r>
              <a:rPr lang="en-GB" sz="2400" dirty="0" smtClean="0">
                <a:solidFill>
                  <a:srgbClr val="002060"/>
                </a:solidFill>
                <a:latin typeface="Arial" panose="020B0604020202020204" pitchFamily="34" charset="0"/>
                <a:cs typeface="Arial" panose="020B0604020202020204" pitchFamily="34" charset="0"/>
              </a:rPr>
              <a:t> from the equilibrium constant :</a:t>
            </a:r>
          </a:p>
          <a:p>
            <a:pPr algn="ctr"/>
            <a:endParaRPr lang="en-GB" sz="2400" dirty="0">
              <a:solidFill>
                <a:srgbClr val="002060"/>
              </a:solidFill>
              <a:latin typeface="Arial" panose="020B0604020202020204" pitchFamily="34" charset="0"/>
              <a:cs typeface="Arial" panose="020B0604020202020204" pitchFamily="34" charset="0"/>
            </a:endParaRPr>
          </a:p>
          <a:p>
            <a:pPr algn="ctr"/>
            <a:endParaRPr lang="en-GB" sz="2400" dirty="0" smtClean="0">
              <a:solidFill>
                <a:srgbClr val="002060"/>
              </a:solidFill>
              <a:latin typeface="Arial" panose="020B0604020202020204" pitchFamily="34" charset="0"/>
              <a:cs typeface="Arial" panose="020B0604020202020204" pitchFamily="34" charset="0"/>
            </a:endParaRPr>
          </a:p>
          <a:p>
            <a:pPr algn="ctr"/>
            <a:endParaRPr lang="en-GB" sz="2400" dirty="0">
              <a:solidFill>
                <a:srgbClr val="002060"/>
              </a:solidFill>
              <a:latin typeface="Arial" panose="020B0604020202020204" pitchFamily="34" charset="0"/>
              <a:cs typeface="Arial" panose="020B0604020202020204" pitchFamily="34" charset="0"/>
            </a:endParaRPr>
          </a:p>
          <a:p>
            <a:pPr algn="ctr"/>
            <a:endParaRPr lang="en-GB" sz="2400" dirty="0" smtClean="0">
              <a:solidFill>
                <a:srgbClr val="002060"/>
              </a:solidFill>
              <a:latin typeface="Arial" panose="020B0604020202020204" pitchFamily="34" charset="0"/>
              <a:cs typeface="Arial" panose="020B0604020202020204" pitchFamily="34" charset="0"/>
            </a:endParaRPr>
          </a:p>
          <a:p>
            <a:pPr algn="ctr"/>
            <a:endParaRPr lang="en-GB" sz="2400" dirty="0">
              <a:solidFill>
                <a:srgbClr val="002060"/>
              </a:solidFill>
              <a:latin typeface="Arial" panose="020B0604020202020204" pitchFamily="34" charset="0"/>
              <a:cs typeface="Arial" panose="020B0604020202020204" pitchFamily="34" charset="0"/>
            </a:endParaRPr>
          </a:p>
          <a:p>
            <a:pPr algn="ctr"/>
            <a:r>
              <a:rPr lang="en-GB" sz="2400" dirty="0" smtClean="0">
                <a:solidFill>
                  <a:srgbClr val="002060"/>
                </a:solidFill>
                <a:latin typeface="Arial" panose="020B0604020202020204" pitchFamily="34" charset="0"/>
                <a:cs typeface="Arial" panose="020B0604020202020204" pitchFamily="34" charset="0"/>
              </a:rPr>
              <a:t>Now, what we are doing is:</a:t>
            </a:r>
            <a:endParaRPr lang="en-GB" sz="2400" dirty="0">
              <a:solidFill>
                <a:srgbClr val="002060"/>
              </a:solidFill>
              <a:latin typeface="Arial" panose="020B0604020202020204" pitchFamily="34" charset="0"/>
              <a:cs typeface="Arial" panose="020B0604020202020204" pitchFamily="34" charset="0"/>
            </a:endParaRPr>
          </a:p>
        </p:txBody>
      </p:sp>
      <p:sp>
        <p:nvSpPr>
          <p:cNvPr id="8" name="Oval 7"/>
          <p:cNvSpPr/>
          <p:nvPr/>
        </p:nvSpPr>
        <p:spPr>
          <a:xfrm>
            <a:off x="4991626" y="3186699"/>
            <a:ext cx="504056" cy="42328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5495682" y="3398343"/>
            <a:ext cx="57606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42244" y="3183359"/>
            <a:ext cx="2901756" cy="461665"/>
          </a:xfrm>
          <a:prstGeom prst="rect">
            <a:avLst/>
          </a:prstGeom>
          <a:noFill/>
        </p:spPr>
        <p:txBody>
          <a:bodyPr wrap="none" rtlCol="0">
            <a:spAutoFit/>
          </a:bodyPr>
          <a:lstStyle/>
          <a:p>
            <a:r>
              <a:rPr lang="en-GB" sz="2400" dirty="0" smtClean="0">
                <a:solidFill>
                  <a:srgbClr val="002060"/>
                </a:solidFill>
                <a:latin typeface="Arial" panose="020B0604020202020204" pitchFamily="34" charset="0"/>
                <a:cs typeface="Arial" panose="020B0604020202020204" pitchFamily="34" charset="0"/>
              </a:rPr>
              <a:t>1 M = 1660 Å</a:t>
            </a:r>
            <a:r>
              <a:rPr lang="en-GB" sz="2400" baseline="30000" dirty="0" smtClean="0">
                <a:solidFill>
                  <a:srgbClr val="002060"/>
                </a:solidFill>
                <a:latin typeface="Arial" panose="020B0604020202020204" pitchFamily="34" charset="0"/>
                <a:cs typeface="Arial" panose="020B0604020202020204" pitchFamily="34" charset="0"/>
              </a:rPr>
              <a:t>3</a:t>
            </a:r>
            <a:r>
              <a:rPr lang="en-GB" sz="2400" dirty="0" smtClean="0">
                <a:solidFill>
                  <a:srgbClr val="002060"/>
                </a:solidFill>
                <a:latin typeface="Arial" panose="020B0604020202020204" pitchFamily="34" charset="0"/>
                <a:cs typeface="Arial" panose="020B0604020202020204" pitchFamily="34" charset="0"/>
              </a:rPr>
              <a:t> mol</a:t>
            </a:r>
            <a:r>
              <a:rPr lang="en-GB" sz="2400" baseline="30000" dirty="0" smtClean="0">
                <a:solidFill>
                  <a:srgbClr val="002060"/>
                </a:solidFill>
                <a:latin typeface="Arial" panose="020B0604020202020204" pitchFamily="34" charset="0"/>
                <a:cs typeface="Arial" panose="020B0604020202020204" pitchFamily="34" charset="0"/>
              </a:rPr>
              <a:t>-1</a:t>
            </a:r>
            <a:endParaRPr lang="en-GB" sz="2400" baseline="30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610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5061088" y="4410438"/>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1691680" y="4410599"/>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21771" y="19050"/>
            <a:ext cx="8526693"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Standard state correction: decomposition of the alchemy</a:t>
            </a:r>
            <a:endParaRPr lang="en-GB" sz="2400" b="1" dirty="0">
              <a:latin typeface="Arial" panose="020B0604020202020204" pitchFamily="34" charset="0"/>
              <a:cs typeface="Arial" panose="020B0604020202020204" pitchFamily="34" charset="0"/>
            </a:endParaRPr>
          </a:p>
        </p:txBody>
      </p:sp>
      <p:sp>
        <p:nvSpPr>
          <p:cNvPr id="29" name="TextBox 28"/>
          <p:cNvSpPr txBox="1"/>
          <p:nvPr/>
        </p:nvSpPr>
        <p:spPr>
          <a:xfrm>
            <a:off x="3602824" y="809715"/>
            <a:ext cx="1938351" cy="477054"/>
          </a:xfrm>
          <a:prstGeom prst="rect">
            <a:avLst/>
          </a:prstGeom>
          <a:noFill/>
        </p:spPr>
        <p:txBody>
          <a:bodyPr wrap="none" rtlCol="0">
            <a:spAutoFit/>
          </a:bodyPr>
          <a:lstStyle/>
          <a:p>
            <a:r>
              <a:rPr lang="en-GB" sz="2500" b="1" dirty="0">
                <a:solidFill>
                  <a:srgbClr val="002060"/>
                </a:solidFill>
                <a:latin typeface="Arial" panose="020B0604020202020204" pitchFamily="34" charset="0"/>
                <a:cs typeface="Arial" panose="020B0604020202020204" pitchFamily="34" charset="0"/>
              </a:rPr>
              <a:t>H</a:t>
            </a:r>
            <a:r>
              <a:rPr lang="en-GB" sz="2500" b="1" dirty="0" smtClean="0">
                <a:solidFill>
                  <a:srgbClr val="002060"/>
                </a:solidFill>
                <a:latin typeface="Arial" panose="020B0604020202020204" pitchFamily="34" charset="0"/>
                <a:cs typeface="Arial" panose="020B0604020202020204" pitchFamily="34" charset="0"/>
              </a:rPr>
              <a:t> + </a:t>
            </a:r>
            <a:r>
              <a:rPr lang="en-GB" sz="2500" b="1" dirty="0">
                <a:solidFill>
                  <a:srgbClr val="002060"/>
                </a:solidFill>
                <a:latin typeface="Arial" panose="020B0604020202020204" pitchFamily="34" charset="0"/>
                <a:cs typeface="Arial" panose="020B0604020202020204" pitchFamily="34" charset="0"/>
              </a:rPr>
              <a:t>G</a:t>
            </a:r>
            <a:r>
              <a:rPr lang="en-GB" sz="2500" b="1" dirty="0" smtClean="0">
                <a:solidFill>
                  <a:srgbClr val="002060"/>
                </a:solidFill>
              </a:rPr>
              <a:t>⇌ </a:t>
            </a:r>
            <a:r>
              <a:rPr lang="en-GB" sz="2500" b="1" dirty="0">
                <a:solidFill>
                  <a:srgbClr val="002060"/>
                </a:solidFill>
                <a:latin typeface="Arial" panose="020B0604020202020204" pitchFamily="34" charset="0"/>
                <a:cs typeface="Arial" panose="020B0604020202020204" pitchFamily="34" charset="0"/>
              </a:rPr>
              <a:t> </a:t>
            </a:r>
            <a:r>
              <a:rPr lang="en-GB" sz="2500" b="1" dirty="0" smtClean="0">
                <a:solidFill>
                  <a:srgbClr val="002060"/>
                </a:solidFill>
                <a:latin typeface="Arial" panose="020B0604020202020204" pitchFamily="34" charset="0"/>
                <a:cs typeface="Arial" panose="020B0604020202020204" pitchFamily="34" charset="0"/>
              </a:rPr>
              <a:t>HG</a:t>
            </a:r>
            <a:endParaRPr lang="en-GB" sz="2500" b="1" dirty="0">
              <a:solidFill>
                <a:srgbClr val="002060"/>
              </a:solidFill>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a:off x="4086487" y="2587142"/>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005162" y="1971063"/>
            <a:ext cx="851268" cy="1202189"/>
          </a:xfrm>
          <a:prstGeom prst="rect">
            <a:avLst/>
          </a:prstGeom>
        </p:spPr>
        <p:txBody>
          <a:bodyPr wrap="square">
            <a:spAutoFit/>
          </a:bodyPr>
          <a:lstStyle/>
          <a:p>
            <a:endParaRPr lang="en-GB" sz="2400" b="1" dirty="0">
              <a:solidFill>
                <a:srgbClr val="FF0000"/>
              </a:solidFill>
            </a:endParaRPr>
          </a:p>
        </p:txBody>
      </p:sp>
      <p:sp>
        <p:nvSpPr>
          <p:cNvPr id="55" name="Rectangle 54"/>
          <p:cNvSpPr/>
          <p:nvPr/>
        </p:nvSpPr>
        <p:spPr>
          <a:xfrm>
            <a:off x="1691680" y="1597130"/>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7" descr="Z:\Presentations\DDU_hostguest_presentation\G2_images\G2_discharge.png"/>
          <p:cNvPicPr>
            <a:picLocks noChangeAspect="1" noChangeArrowheads="1"/>
          </p:cNvPicPr>
          <p:nvPr/>
        </p:nvPicPr>
        <p:blipFill rotWithShape="1">
          <a:blip r:embed="rId3">
            <a:extLst>
              <a:ext uri="{28A0092B-C50C-407E-A947-70E740481C1C}">
                <a14:useLocalDpi xmlns:a14="http://schemas.microsoft.com/office/drawing/2010/main" val="0"/>
              </a:ext>
            </a:extLst>
          </a:blip>
          <a:srcRect l="29198" t="20916" r="25608" b="30334"/>
          <a:stretch/>
        </p:blipFill>
        <p:spPr bwMode="auto">
          <a:xfrm>
            <a:off x="2166533" y="1726579"/>
            <a:ext cx="1316051" cy="1769704"/>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p:cNvCxnSpPr/>
          <p:nvPr/>
        </p:nvCxnSpPr>
        <p:spPr>
          <a:xfrm>
            <a:off x="4014479" y="5346542"/>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879811" y="3595344"/>
            <a:ext cx="0" cy="917444"/>
          </a:xfrm>
          <a:prstGeom prst="straightConnector1">
            <a:avLst/>
          </a:prstGeom>
          <a:ln w="762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3" name="Picture 10" descr="Z:\Presentations\DDU_hostguest_presentation\G2_images\G2_vanish.png"/>
          <p:cNvPicPr>
            <a:picLocks noChangeAspect="1" noChangeArrowheads="1"/>
          </p:cNvPicPr>
          <p:nvPr/>
        </p:nvPicPr>
        <p:blipFill rotWithShape="1">
          <a:blip r:embed="rId4">
            <a:extLst>
              <a:ext uri="{28A0092B-C50C-407E-A947-70E740481C1C}">
                <a14:useLocalDpi xmlns:a14="http://schemas.microsoft.com/office/drawing/2010/main" val="0"/>
              </a:ext>
            </a:extLst>
          </a:blip>
          <a:srcRect l="27216" t="21338" r="30724" b="29936"/>
          <a:stretch/>
        </p:blipFill>
        <p:spPr bwMode="auto">
          <a:xfrm>
            <a:off x="2123822" y="4599964"/>
            <a:ext cx="1231465" cy="168920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1" descr="Z:\Presentations\DDU_hostguest_presentation\G2_images\G2_vanish_boun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50" t="22259" b="13992"/>
          <a:stretch/>
        </p:blipFill>
        <p:spPr bwMode="auto">
          <a:xfrm>
            <a:off x="4974777" y="4607750"/>
            <a:ext cx="2382413" cy="21789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6" name="Rectangle 65"/>
              <p:cNvSpPr/>
              <p:nvPr/>
            </p:nvSpPr>
            <p:spPr>
              <a:xfrm>
                <a:off x="3056950" y="3717032"/>
                <a:ext cx="851268" cy="4966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rgbClr val="FF0000"/>
                          </a:solidFill>
                          <a:latin typeface="Cambria Math"/>
                        </a:rPr>
                        <m:t>𝚫</m:t>
                      </m:r>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a:rPr>
                            <m:t>𝑮</m:t>
                          </m:r>
                        </m:e>
                        <m:sub>
                          <m:r>
                            <a:rPr lang="en-GB" sz="2400" b="1" i="1" smtClean="0">
                              <a:solidFill>
                                <a:srgbClr val="FF0000"/>
                              </a:solidFill>
                              <a:latin typeface="Cambria Math"/>
                            </a:rPr>
                            <m:t>𝒐𝒇𝒇</m:t>
                          </m:r>
                          <m:r>
                            <a:rPr lang="en-GB" sz="2400" b="1" i="1" smtClean="0">
                              <a:solidFill>
                                <a:srgbClr val="FF0000"/>
                              </a:solidFill>
                              <a:latin typeface="Cambria Math"/>
                            </a:rPr>
                            <m:t>𝟏</m:t>
                          </m:r>
                        </m:sub>
                      </m:sSub>
                    </m:oMath>
                  </m:oMathPara>
                </a14:m>
                <a:endParaRPr lang="en-GB" sz="2400" b="1" dirty="0">
                  <a:solidFill>
                    <a:srgbClr val="FF0000"/>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3056950" y="3717032"/>
                <a:ext cx="851268" cy="496674"/>
              </a:xfrm>
              <a:prstGeom prst="rect">
                <a:avLst/>
              </a:prstGeom>
              <a:blipFill rotWithShape="1">
                <a:blip r:embed="rId6"/>
                <a:stretch>
                  <a:fillRect l="-1429" r="-31429" b="-123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6331563" y="3690358"/>
                <a:ext cx="851268" cy="4966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rgbClr val="FF0000"/>
                          </a:solidFill>
                          <a:latin typeface="Cambria Math"/>
                        </a:rPr>
                        <m:t>𝚫</m:t>
                      </m:r>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a:rPr>
                            <m:t>𝑮</m:t>
                          </m:r>
                        </m:e>
                        <m:sub>
                          <m:r>
                            <a:rPr lang="en-GB" sz="2400" b="1" i="1" smtClean="0">
                              <a:solidFill>
                                <a:srgbClr val="FF0000"/>
                              </a:solidFill>
                              <a:latin typeface="Cambria Math"/>
                            </a:rPr>
                            <m:t>𝒐𝒇𝒇</m:t>
                          </m:r>
                          <m:r>
                            <a:rPr lang="en-GB" sz="2400" b="1" i="1" smtClean="0">
                              <a:solidFill>
                                <a:srgbClr val="FF0000"/>
                              </a:solidFill>
                              <a:latin typeface="Cambria Math"/>
                            </a:rPr>
                            <m:t>𝟐</m:t>
                          </m:r>
                        </m:sub>
                      </m:sSub>
                    </m:oMath>
                  </m:oMathPara>
                </a14:m>
                <a:endParaRPr lang="en-GB" sz="2400" b="1" dirty="0">
                  <a:solidFill>
                    <a:srgbClr val="FF0000"/>
                  </a:solidFill>
                </a:endParaRPr>
              </a:p>
            </p:txBody>
          </p:sp>
        </mc:Choice>
        <mc:Fallback xmlns="">
          <p:sp>
            <p:nvSpPr>
              <p:cNvPr id="67" name="Rectangle 66"/>
              <p:cNvSpPr>
                <a:spLocks noRot="1" noChangeAspect="1" noMove="1" noResize="1" noEditPoints="1" noAdjustHandles="1" noChangeArrowheads="1" noChangeShapeType="1" noTextEdit="1"/>
              </p:cNvSpPr>
              <p:nvPr/>
            </p:nvSpPr>
            <p:spPr>
              <a:xfrm>
                <a:off x="6331563" y="3690358"/>
                <a:ext cx="851268" cy="496674"/>
              </a:xfrm>
              <a:prstGeom prst="rect">
                <a:avLst/>
              </a:prstGeom>
              <a:blipFill rotWithShape="1">
                <a:blip r:embed="rId7"/>
                <a:stretch>
                  <a:fillRect l="-2158" r="-31655" b="-10976"/>
                </a:stretch>
              </a:blipFill>
            </p:spPr>
            <p:txBody>
              <a:bodyPr/>
              <a:lstStyle/>
              <a:p>
                <a:r>
                  <a:rPr lang="en-GB">
                    <a:noFill/>
                  </a:rPr>
                  <a:t> </a:t>
                </a:r>
              </a:p>
            </p:txBody>
          </p:sp>
        </mc:Fallback>
      </mc:AlternateContent>
      <p:sp>
        <p:nvSpPr>
          <p:cNvPr id="69" name="Rectangle 68"/>
          <p:cNvSpPr/>
          <p:nvPr/>
        </p:nvSpPr>
        <p:spPr>
          <a:xfrm>
            <a:off x="5061527" y="1602126"/>
            <a:ext cx="2265759" cy="211990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9" descr="Z:\Presentations\DDU_hostguest_presentation\G2_images\G2_discharging_boun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606" b="14204"/>
          <a:stretch/>
        </p:blipFill>
        <p:spPr bwMode="auto">
          <a:xfrm>
            <a:off x="4913671" y="1726579"/>
            <a:ext cx="2413176" cy="1951526"/>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Arrow Connector 64"/>
          <p:cNvCxnSpPr/>
          <p:nvPr/>
        </p:nvCxnSpPr>
        <p:spPr>
          <a:xfrm>
            <a:off x="6102711" y="3546342"/>
            <a:ext cx="0" cy="917444"/>
          </a:xfrm>
          <a:prstGeom prst="straightConnector1">
            <a:avLst/>
          </a:prstGeom>
          <a:ln w="762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014479" y="4792425"/>
            <a:ext cx="851268" cy="830997"/>
          </a:xfrm>
          <a:prstGeom prst="rect">
            <a:avLst/>
          </a:prstGeom>
        </p:spPr>
        <p:txBody>
          <a:bodyPr wrap="square">
            <a:spAutoFit/>
          </a:bodyPr>
          <a:lstStyle/>
          <a:p>
            <a:endParaRPr lang="en-GB" sz="2400" b="1" dirty="0">
              <a:solidFill>
                <a:srgbClr val="FF0000"/>
              </a:solidFill>
            </a:endParaRPr>
          </a:p>
        </p:txBody>
      </p:sp>
      <p:sp>
        <p:nvSpPr>
          <p:cNvPr id="31" name="Rectangle 30"/>
          <p:cNvSpPr/>
          <p:nvPr/>
        </p:nvSpPr>
        <p:spPr>
          <a:xfrm>
            <a:off x="4005162" y="1971063"/>
            <a:ext cx="851268" cy="1202189"/>
          </a:xfrm>
          <a:prstGeom prst="rect">
            <a:avLst/>
          </a:prstGeom>
        </p:spPr>
        <p:txBody>
          <a:bodyPr wrap="square">
            <a:spAutoFit/>
          </a:bodyPr>
          <a:lstStyle/>
          <a:p>
            <a:endParaRPr lang="en-GB" sz="2400" b="1" dirty="0">
              <a:solidFill>
                <a:srgbClr val="FF0000"/>
              </a:solidFill>
            </a:endParaRPr>
          </a:p>
        </p:txBody>
      </p:sp>
      <p:sp>
        <p:nvSpPr>
          <p:cNvPr id="33" name="Rectangle 32"/>
          <p:cNvSpPr/>
          <p:nvPr/>
        </p:nvSpPr>
        <p:spPr>
          <a:xfrm>
            <a:off x="4014479" y="4792425"/>
            <a:ext cx="851268" cy="1200329"/>
          </a:xfrm>
          <a:prstGeom prst="rect">
            <a:avLst/>
          </a:prstGeom>
        </p:spPr>
        <p:txBody>
          <a:bodyPr wrap="square">
            <a:spAutoFit/>
          </a:bodyPr>
          <a:lstStyle/>
          <a:p>
            <a:endParaRPr lang="en-GB" sz="2400" b="1" dirty="0">
              <a:solidFill>
                <a:srgbClr val="FF0000"/>
              </a:solidFill>
            </a:endParaRPr>
          </a:p>
        </p:txBody>
      </p:sp>
      <mc:AlternateContent xmlns:mc="http://schemas.openxmlformats.org/markup-compatibility/2006" xmlns:a14="http://schemas.microsoft.com/office/drawing/2010/main">
        <mc:Choice Requires="a14">
          <p:sp>
            <p:nvSpPr>
              <p:cNvPr id="3" name="TextBox 2"/>
              <p:cNvSpPr txBox="1"/>
              <p:nvPr/>
            </p:nvSpPr>
            <p:spPr>
              <a:xfrm>
                <a:off x="3927700" y="2074705"/>
                <a:ext cx="1181669" cy="4635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400" b="1" i="0" smtClean="0">
                          <a:latin typeface="Cambria Math"/>
                        </a:rPr>
                        <m:t>𝚫</m:t>
                      </m:r>
                      <m:sSubSup>
                        <m:sSubSupPr>
                          <m:ctrlPr>
                            <a:rPr lang="it-IT" sz="2400" b="1" i="1" smtClean="0">
                              <a:latin typeface="Cambria Math" panose="02040503050406030204" pitchFamily="18" charset="0"/>
                            </a:rPr>
                          </m:ctrlPr>
                        </m:sSubSupPr>
                        <m:e>
                          <m:r>
                            <a:rPr lang="it-IT" sz="2400" b="1" i="1" smtClean="0">
                              <a:latin typeface="Cambria Math"/>
                            </a:rPr>
                            <m:t>𝑮</m:t>
                          </m:r>
                        </m:e>
                        <m:sub>
                          <m:r>
                            <a:rPr lang="it-IT" sz="2400" b="1" i="1" smtClean="0">
                              <a:latin typeface="Cambria Math"/>
                            </a:rPr>
                            <m:t>𝒃𝒊𝒏𝒅</m:t>
                          </m:r>
                        </m:sub>
                        <m:sup>
                          <m:r>
                            <a:rPr lang="it-IT" sz="2400" b="1" i="1" smtClean="0">
                              <a:latin typeface="Cambria Math"/>
                            </a:rPr>
                            <m:t>𝒐</m:t>
                          </m:r>
                        </m:sup>
                      </m:sSubSup>
                    </m:oMath>
                  </m:oMathPara>
                </a14:m>
                <a:endParaRPr lang="en-GB" sz="24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927700" y="2074705"/>
                <a:ext cx="1181669" cy="463525"/>
              </a:xfrm>
              <a:prstGeom prst="rect">
                <a:avLst/>
              </a:prstGeom>
              <a:blipFill rotWithShape="1">
                <a:blip r:embed="rId9"/>
                <a:stretch>
                  <a:fillRect b="-6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071627" y="4839517"/>
                <a:ext cx="10229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400" b="1" i="0" smtClean="0">
                          <a:latin typeface="Cambria Math"/>
                        </a:rPr>
                        <m:t>𝚫</m:t>
                      </m:r>
                      <m:sSub>
                        <m:sSubPr>
                          <m:ctrlPr>
                            <a:rPr lang="it-IT" sz="2400" b="1" i="1" smtClean="0">
                              <a:latin typeface="Cambria Math" panose="02040503050406030204" pitchFamily="18" charset="0"/>
                            </a:rPr>
                          </m:ctrlPr>
                        </m:sSubPr>
                        <m:e>
                          <m:r>
                            <a:rPr lang="it-IT" sz="2400" b="1" i="1" smtClean="0">
                              <a:latin typeface="Cambria Math"/>
                            </a:rPr>
                            <m:t>𝑮</m:t>
                          </m:r>
                        </m:e>
                        <m:sub>
                          <m:r>
                            <a:rPr lang="it-IT" sz="2400" b="1" i="1" smtClean="0">
                              <a:latin typeface="Cambria Math"/>
                            </a:rPr>
                            <m:t>𝒔𝒕𝒅</m:t>
                          </m:r>
                        </m:sub>
                      </m:sSub>
                    </m:oMath>
                  </m:oMathPara>
                </a14:m>
                <a:endParaRPr lang="en-GB"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4071627" y="4839517"/>
                <a:ext cx="1022972" cy="461665"/>
              </a:xfrm>
              <a:prstGeom prst="rect">
                <a:avLst/>
              </a:prstGeom>
              <a:blipFill rotWithShape="1">
                <a:blip r:embed="rId10"/>
                <a:stretch>
                  <a:fillRect b="-2632"/>
                </a:stretch>
              </a:blipFill>
            </p:spPr>
            <p:txBody>
              <a:bodyPr/>
              <a:lstStyle/>
              <a:p>
                <a:r>
                  <a:rPr lang="en-GB">
                    <a:noFill/>
                  </a:rPr>
                  <a:t> </a:t>
                </a:r>
              </a:p>
            </p:txBody>
          </p:sp>
        </mc:Fallback>
      </mc:AlternateContent>
    </p:spTree>
    <p:extLst>
      <p:ext uri="{BB962C8B-B14F-4D97-AF65-F5344CB8AC3E}">
        <p14:creationId xmlns:p14="http://schemas.microsoft.com/office/powerpoint/2010/main" val="3831660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445962" y="-1"/>
            <a:ext cx="6849952"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Standard state correction: logarithm in action</a:t>
            </a:r>
            <a:endParaRPr lang="en-GB" sz="2400" b="1" dirty="0">
              <a:latin typeface="Arial" panose="020B0604020202020204" pitchFamily="34" charset="0"/>
              <a:cs typeface="Arial" panose="020B0604020202020204" pitchFamily="34" charset="0"/>
            </a:endParaRPr>
          </a:p>
        </p:txBody>
      </p:sp>
      <p:sp>
        <p:nvSpPr>
          <p:cNvPr id="29" name="TextBox 28"/>
          <p:cNvSpPr txBox="1"/>
          <p:nvPr/>
        </p:nvSpPr>
        <p:spPr>
          <a:xfrm>
            <a:off x="3602824" y="809715"/>
            <a:ext cx="1938351" cy="477054"/>
          </a:xfrm>
          <a:prstGeom prst="rect">
            <a:avLst/>
          </a:prstGeom>
          <a:noFill/>
        </p:spPr>
        <p:txBody>
          <a:bodyPr wrap="none" rtlCol="0">
            <a:spAutoFit/>
          </a:bodyPr>
          <a:lstStyle/>
          <a:p>
            <a:r>
              <a:rPr lang="en-GB" sz="2500" b="1" dirty="0">
                <a:solidFill>
                  <a:srgbClr val="002060"/>
                </a:solidFill>
                <a:latin typeface="Arial" panose="020B0604020202020204" pitchFamily="34" charset="0"/>
                <a:cs typeface="Arial" panose="020B0604020202020204" pitchFamily="34" charset="0"/>
              </a:rPr>
              <a:t>H</a:t>
            </a:r>
            <a:r>
              <a:rPr lang="en-GB" sz="2500" b="1" dirty="0" smtClean="0">
                <a:solidFill>
                  <a:srgbClr val="002060"/>
                </a:solidFill>
                <a:latin typeface="Arial" panose="020B0604020202020204" pitchFamily="34" charset="0"/>
                <a:cs typeface="Arial" panose="020B0604020202020204" pitchFamily="34" charset="0"/>
              </a:rPr>
              <a:t> + </a:t>
            </a:r>
            <a:r>
              <a:rPr lang="en-GB" sz="2500" b="1" dirty="0">
                <a:solidFill>
                  <a:srgbClr val="002060"/>
                </a:solidFill>
                <a:latin typeface="Arial" panose="020B0604020202020204" pitchFamily="34" charset="0"/>
                <a:cs typeface="Arial" panose="020B0604020202020204" pitchFamily="34" charset="0"/>
              </a:rPr>
              <a:t>G</a:t>
            </a:r>
            <a:r>
              <a:rPr lang="en-GB" sz="2500" b="1" dirty="0" smtClean="0">
                <a:solidFill>
                  <a:srgbClr val="002060"/>
                </a:solidFill>
              </a:rPr>
              <a:t>⇌ </a:t>
            </a:r>
            <a:r>
              <a:rPr lang="en-GB" sz="2500" b="1" dirty="0">
                <a:solidFill>
                  <a:srgbClr val="002060"/>
                </a:solidFill>
                <a:latin typeface="Arial" panose="020B0604020202020204" pitchFamily="34" charset="0"/>
                <a:cs typeface="Arial" panose="020B0604020202020204" pitchFamily="34" charset="0"/>
              </a:rPr>
              <a:t> </a:t>
            </a:r>
            <a:r>
              <a:rPr lang="en-GB" sz="2500" b="1" dirty="0" smtClean="0">
                <a:solidFill>
                  <a:srgbClr val="002060"/>
                </a:solidFill>
                <a:latin typeface="Arial" panose="020B0604020202020204" pitchFamily="34" charset="0"/>
                <a:cs typeface="Arial" panose="020B0604020202020204" pitchFamily="34" charset="0"/>
              </a:rPr>
              <a:t>HG</a:t>
            </a:r>
            <a:endParaRPr lang="en-GB" sz="2500" b="1" dirty="0">
              <a:solidFill>
                <a:srgbClr val="002060"/>
              </a:solidFill>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11088" y="1724948"/>
            <a:ext cx="9132912" cy="2677656"/>
          </a:xfrm>
          <a:prstGeom prst="rect">
            <a:avLst/>
          </a:prstGeom>
          <a:noFill/>
        </p:spPr>
        <p:txBody>
          <a:bodyPr wrap="square" rtlCol="0">
            <a:spAutoFit/>
          </a:bodyPr>
          <a:lstStyle/>
          <a:p>
            <a:pPr algn="ctr"/>
            <a:r>
              <a:rPr lang="en-GB" sz="2400" dirty="0" smtClean="0">
                <a:solidFill>
                  <a:srgbClr val="002060"/>
                </a:solidFill>
                <a:latin typeface="Arial" panose="020B0604020202020204" pitchFamily="34" charset="0"/>
                <a:cs typeface="Arial" panose="020B0604020202020204" pitchFamily="34" charset="0"/>
              </a:rPr>
              <a:t>Let's  develop the contribution for every free energy change</a:t>
            </a:r>
          </a:p>
          <a:p>
            <a:pPr algn="ctr"/>
            <a:endParaRPr lang="en-GB" sz="2400" dirty="0">
              <a:solidFill>
                <a:srgbClr val="002060"/>
              </a:solidFill>
              <a:latin typeface="Arial" panose="020B0604020202020204" pitchFamily="34" charset="0"/>
              <a:cs typeface="Arial" panose="020B0604020202020204" pitchFamily="34" charset="0"/>
            </a:endParaRPr>
          </a:p>
          <a:p>
            <a:pPr algn="ctr"/>
            <a:endParaRPr lang="en-GB" sz="2400" dirty="0" smtClean="0">
              <a:solidFill>
                <a:srgbClr val="002060"/>
              </a:solidFill>
              <a:latin typeface="Arial" panose="020B0604020202020204" pitchFamily="34" charset="0"/>
              <a:cs typeface="Arial" panose="020B0604020202020204" pitchFamily="34" charset="0"/>
            </a:endParaRPr>
          </a:p>
          <a:p>
            <a:pPr algn="ctr"/>
            <a:endParaRPr lang="en-GB" sz="2400" dirty="0">
              <a:solidFill>
                <a:srgbClr val="002060"/>
              </a:solidFill>
              <a:latin typeface="Arial" panose="020B0604020202020204" pitchFamily="34" charset="0"/>
              <a:cs typeface="Arial" panose="020B0604020202020204" pitchFamily="34" charset="0"/>
            </a:endParaRPr>
          </a:p>
          <a:p>
            <a:pPr algn="ctr"/>
            <a:endParaRPr lang="en-GB" sz="2400" dirty="0" smtClean="0">
              <a:solidFill>
                <a:srgbClr val="002060"/>
              </a:solidFill>
              <a:latin typeface="Arial" panose="020B0604020202020204" pitchFamily="34" charset="0"/>
              <a:cs typeface="Arial" panose="020B0604020202020204" pitchFamily="34" charset="0"/>
            </a:endParaRPr>
          </a:p>
          <a:p>
            <a:pPr algn="ctr"/>
            <a:endParaRPr lang="en-GB" sz="2400" dirty="0">
              <a:solidFill>
                <a:srgbClr val="002060"/>
              </a:solidFill>
              <a:latin typeface="Arial" panose="020B0604020202020204" pitchFamily="34" charset="0"/>
              <a:cs typeface="Arial" panose="020B0604020202020204" pitchFamily="34" charset="0"/>
            </a:endParaRPr>
          </a:p>
          <a:p>
            <a:pPr algn="ctr"/>
            <a:r>
              <a:rPr lang="en-GB" sz="2400" dirty="0" smtClean="0">
                <a:solidFill>
                  <a:srgbClr val="002060"/>
                </a:solidFill>
                <a:latin typeface="Arial" panose="020B0604020202020204" pitchFamily="34" charset="0"/>
                <a:cs typeface="Arial" panose="020B0604020202020204" pitchFamily="34" charset="0"/>
              </a:rPr>
              <a:t>Collecting all the terms and applying logarithmic rules:</a:t>
            </a:r>
            <a:endParaRPr lang="en-GB" sz="2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949729" y="2394614"/>
                <a:ext cx="7413376" cy="10343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GB" sz="2400" b="0" i="0" smtClean="0">
                          <a:latin typeface="Cambria Math"/>
                        </a:rPr>
                        <m:t>Δ</m:t>
                      </m:r>
                      <m:sSub>
                        <m:sSubPr>
                          <m:ctrlPr>
                            <a:rPr lang="en-GB" sz="2400" b="0" i="1" smtClean="0">
                              <a:latin typeface="Cambria Math" panose="02040503050406030204" pitchFamily="18" charset="0"/>
                            </a:rPr>
                          </m:ctrlPr>
                        </m:sSubPr>
                        <m:e>
                          <m:r>
                            <a:rPr lang="en-GB" sz="2400" b="0" i="1" smtClean="0">
                              <a:latin typeface="Cambria Math"/>
                            </a:rPr>
                            <m:t>𝐺</m:t>
                          </m:r>
                        </m:e>
                        <m:sub>
                          <m:r>
                            <a:rPr lang="en-GB" sz="2400" b="0" i="1" smtClean="0">
                              <a:latin typeface="Cambria Math"/>
                            </a:rPr>
                            <m:t>𝑏𝑖𝑛𝑑</m:t>
                          </m:r>
                        </m:sub>
                      </m:sSub>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𝑘</m:t>
                          </m:r>
                        </m:e>
                        <m:sub>
                          <m:r>
                            <a:rPr lang="en-GB" sz="2400" b="0" i="1" smtClean="0">
                              <a:latin typeface="Cambria Math"/>
                            </a:rPr>
                            <m:t>𝐵</m:t>
                          </m:r>
                        </m:sub>
                      </m:sSub>
                      <m:r>
                        <a:rPr lang="en-GB" sz="2400" b="0" i="1" smtClean="0">
                          <a:latin typeface="Cambria Math"/>
                        </a:rPr>
                        <m:t>𝑇</m:t>
                      </m:r>
                      <m:func>
                        <m:funcPr>
                          <m:ctrlPr>
                            <a:rPr lang="en-GB" sz="2400" b="0" i="1" smtClean="0">
                              <a:latin typeface="Cambria Math" panose="02040503050406030204" pitchFamily="18" charset="0"/>
                            </a:rPr>
                          </m:ctrlPr>
                        </m:funcPr>
                        <m:fName>
                          <m:r>
                            <m:rPr>
                              <m:sty m:val="p"/>
                            </m:rPr>
                            <a:rPr lang="en-GB" sz="2400" b="0" i="0" smtClean="0">
                              <a:latin typeface="Cambria Math"/>
                            </a:rPr>
                            <m:t>ln</m:t>
                          </m:r>
                        </m:fName>
                        <m:e>
                          <m:f>
                            <m:fPr>
                              <m:ctrlPr>
                                <a:rPr lang="en-GB" sz="2400" b="0" i="1" smtClean="0">
                                  <a:latin typeface="Cambria Math" panose="02040503050406030204" pitchFamily="18" charset="0"/>
                                </a:rPr>
                              </m:ctrlPr>
                            </m:fPr>
                            <m:num>
                              <m:sSubSup>
                                <m:sSubSupPr>
                                  <m:ctrlPr>
                                    <a:rPr lang="en-GB" sz="2400" b="0" i="1" smtClean="0">
                                      <a:latin typeface="Cambria Math" panose="02040503050406030204" pitchFamily="18" charset="0"/>
                                    </a:rPr>
                                  </m:ctrlPr>
                                </m:sSubSupPr>
                                <m:e>
                                  <m:r>
                                    <a:rPr lang="en-GB" sz="2400" b="0" i="1" smtClean="0">
                                      <a:latin typeface="Cambria Math"/>
                                    </a:rPr>
                                    <m:t>𝑍</m:t>
                                  </m:r>
                                </m:e>
                                <m:sub>
                                  <m:r>
                                    <a:rPr lang="en-GB" sz="2400" b="0" i="1" smtClean="0">
                                      <a:latin typeface="Cambria Math"/>
                                    </a:rPr>
                                    <m:t>𝐺</m:t>
                                  </m:r>
                                </m:sub>
                                <m:sup>
                                  <m:r>
                                    <a:rPr lang="en-GB" sz="2400" b="0" i="1" smtClean="0">
                                      <a:latin typeface="Cambria Math"/>
                                    </a:rPr>
                                    <m:t>𝑞</m:t>
                                  </m:r>
                                  <m:r>
                                    <a:rPr lang="en-GB" sz="2400" b="0" i="1" smtClean="0">
                                      <a:latin typeface="Cambria Math"/>
                                    </a:rPr>
                                    <m:t>=0</m:t>
                                  </m:r>
                                </m:sup>
                              </m:sSubSup>
                              <m:r>
                                <a:rPr lang="en-GB" sz="2400" b="0" i="1" smtClean="0">
                                  <a:latin typeface="Cambria Math"/>
                                </a:rPr>
                                <m:t>  </m:t>
                              </m:r>
                              <m:sSubSup>
                                <m:sSubSupPr>
                                  <m:ctrlPr>
                                    <a:rPr lang="en-GB" sz="2400" b="0" i="1" smtClean="0">
                                      <a:latin typeface="Cambria Math" panose="02040503050406030204" pitchFamily="18" charset="0"/>
                                    </a:rPr>
                                  </m:ctrlPr>
                                </m:sSubSupPr>
                                <m:e>
                                  <m:r>
                                    <a:rPr lang="en-GB" sz="2400" b="0" i="1" smtClean="0">
                                      <a:latin typeface="Cambria Math"/>
                                    </a:rPr>
                                    <m:t>𝑍</m:t>
                                  </m:r>
                                </m:e>
                                <m:sub>
                                  <m:r>
                                    <a:rPr lang="en-GB" sz="2400" b="0" i="1" smtClean="0">
                                      <a:latin typeface="Cambria Math"/>
                                    </a:rPr>
                                    <m:t>𝐺</m:t>
                                  </m:r>
                                </m:sub>
                                <m:sup>
                                  <m:r>
                                    <a:rPr lang="en-GB" sz="2400" b="0" i="1" smtClean="0">
                                      <a:latin typeface="Cambria Math"/>
                                    </a:rPr>
                                    <m:t>𝑣𝑑𝑊</m:t>
                                  </m:r>
                                  <m:r>
                                    <a:rPr lang="en-GB" sz="2400" b="0" i="1" smtClean="0">
                                      <a:latin typeface="Cambria Math"/>
                                    </a:rPr>
                                    <m:t>=0</m:t>
                                  </m:r>
                                </m:sup>
                              </m:sSubSup>
                            </m:num>
                            <m:den>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𝐺</m:t>
                                  </m:r>
                                </m:sub>
                              </m:sSub>
                              <m:sSubSup>
                                <m:sSubSupPr>
                                  <m:ctrlPr>
                                    <a:rPr lang="en-GB" sz="2400" b="0" i="1" smtClean="0">
                                      <a:latin typeface="Cambria Math" panose="02040503050406030204" pitchFamily="18" charset="0"/>
                                    </a:rPr>
                                  </m:ctrlPr>
                                </m:sSubSupPr>
                                <m:e>
                                  <m:r>
                                    <a:rPr lang="en-GB" sz="2400" b="0" i="1" smtClean="0">
                                      <a:latin typeface="Cambria Math"/>
                                    </a:rPr>
                                    <m:t>𝑍</m:t>
                                  </m:r>
                                </m:e>
                                <m:sub>
                                  <m:r>
                                    <a:rPr lang="en-GB" sz="2400" b="0" i="1" smtClean="0">
                                      <a:latin typeface="Cambria Math"/>
                                    </a:rPr>
                                    <m:t>𝐺</m:t>
                                  </m:r>
                                </m:sub>
                                <m:sup>
                                  <m:r>
                                    <a:rPr lang="en-GB" sz="2400" b="0" i="1" smtClean="0">
                                      <a:latin typeface="Cambria Math"/>
                                    </a:rPr>
                                    <m:t>𝑞</m:t>
                                  </m:r>
                                  <m:r>
                                    <a:rPr lang="en-GB" sz="2400" b="0" i="1" smtClean="0">
                                      <a:latin typeface="Cambria Math"/>
                                    </a:rPr>
                                    <m:t>=0</m:t>
                                  </m:r>
                                </m:sup>
                              </m:sSubSup>
                            </m:den>
                          </m:f>
                        </m:e>
                      </m:func>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𝑘</m:t>
                          </m:r>
                        </m:e>
                        <m:sub>
                          <m:r>
                            <a:rPr lang="en-GB" sz="2400" b="0" i="1" smtClean="0">
                              <a:latin typeface="Cambria Math"/>
                            </a:rPr>
                            <m:t>𝐵𝑇</m:t>
                          </m:r>
                        </m:sub>
                      </m:sSub>
                      <m:func>
                        <m:funcPr>
                          <m:ctrlPr>
                            <a:rPr lang="en-GB" sz="2400" b="0" i="1" smtClean="0">
                              <a:latin typeface="Cambria Math" panose="02040503050406030204" pitchFamily="18" charset="0"/>
                            </a:rPr>
                          </m:ctrlPr>
                        </m:funcPr>
                        <m:fName>
                          <m:r>
                            <m:rPr>
                              <m:sty m:val="p"/>
                            </m:rPr>
                            <a:rPr lang="en-GB" sz="2400" b="0" i="0" smtClean="0">
                              <a:latin typeface="Cambria Math"/>
                            </a:rPr>
                            <m:t>ln</m:t>
                          </m:r>
                        </m:fName>
                        <m:e>
                          <m:f>
                            <m:fPr>
                              <m:ctrlPr>
                                <a:rPr lang="en-GB" sz="2400" b="0" i="1" smtClean="0">
                                  <a:latin typeface="Cambria Math" panose="02040503050406030204" pitchFamily="18" charset="0"/>
                                </a:rPr>
                              </m:ctrlPr>
                            </m:fPr>
                            <m:num>
                              <m:sSubSup>
                                <m:sSubSupPr>
                                  <m:ctrlPr>
                                    <a:rPr lang="en-GB" sz="2400" b="0" i="1" smtClean="0">
                                      <a:latin typeface="Cambria Math" panose="02040503050406030204" pitchFamily="18" charset="0"/>
                                    </a:rPr>
                                  </m:ctrlPr>
                                </m:sSubSupPr>
                                <m:e>
                                  <m:r>
                                    <a:rPr lang="en-GB" sz="2400" b="0" i="1" smtClean="0">
                                      <a:latin typeface="Cambria Math"/>
                                    </a:rPr>
                                    <m:t>𝑍</m:t>
                                  </m:r>
                                </m:e>
                                <m:sub>
                                  <m:r>
                                    <a:rPr lang="en-GB" sz="2400" b="0" i="1" smtClean="0">
                                      <a:latin typeface="Cambria Math"/>
                                    </a:rPr>
                                    <m:t>𝐻𝐺</m:t>
                                  </m:r>
                                </m:sub>
                                <m:sup>
                                  <m:r>
                                    <a:rPr lang="en-GB" sz="2400" b="0" i="1" smtClean="0">
                                      <a:latin typeface="Cambria Math"/>
                                    </a:rPr>
                                    <m:t>𝑞</m:t>
                                  </m:r>
                                  <m:r>
                                    <a:rPr lang="en-GB" sz="2400" b="0" i="1" smtClean="0">
                                      <a:latin typeface="Cambria Math"/>
                                    </a:rPr>
                                    <m:t>=0</m:t>
                                  </m:r>
                                </m:sup>
                              </m:sSubSup>
                              <m:r>
                                <a:rPr lang="en-GB" sz="2400" b="0" i="1" smtClean="0">
                                  <a:latin typeface="Cambria Math"/>
                                </a:rPr>
                                <m:t> </m:t>
                              </m:r>
                              <m:sSubSup>
                                <m:sSubSupPr>
                                  <m:ctrlPr>
                                    <a:rPr lang="en-GB" sz="2400" b="0" i="1" smtClean="0">
                                      <a:latin typeface="Cambria Math" panose="02040503050406030204" pitchFamily="18" charset="0"/>
                                    </a:rPr>
                                  </m:ctrlPr>
                                </m:sSubSupPr>
                                <m:e>
                                  <m:r>
                                    <a:rPr lang="en-GB" sz="2400" b="0" i="1" smtClean="0">
                                      <a:latin typeface="Cambria Math"/>
                                    </a:rPr>
                                    <m:t>𝑍</m:t>
                                  </m:r>
                                </m:e>
                                <m:sub>
                                  <m:r>
                                    <a:rPr lang="en-GB" sz="2400" b="0" i="1" smtClean="0">
                                      <a:latin typeface="Cambria Math"/>
                                    </a:rPr>
                                    <m:t>𝐻𝐺</m:t>
                                  </m:r>
                                </m:sub>
                                <m:sup>
                                  <m:r>
                                    <a:rPr lang="en-GB" sz="2400" b="0" i="1" smtClean="0">
                                      <a:latin typeface="Cambria Math"/>
                                    </a:rPr>
                                    <m:t>𝑣𝑑𝑊</m:t>
                                  </m:r>
                                  <m:r>
                                    <a:rPr lang="en-GB" sz="2400" b="0" i="1" smtClean="0">
                                      <a:latin typeface="Cambria Math"/>
                                    </a:rPr>
                                    <m:t>=0</m:t>
                                  </m:r>
                                </m:sup>
                              </m:sSubSup>
                            </m:num>
                            <m:den>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𝐻𝐺</m:t>
                                  </m:r>
                                </m:sub>
                              </m:sSub>
                              <m:sSubSup>
                                <m:sSubSupPr>
                                  <m:ctrlPr>
                                    <a:rPr lang="en-GB" sz="2400" b="0" i="1" smtClean="0">
                                      <a:latin typeface="Cambria Math" panose="02040503050406030204" pitchFamily="18" charset="0"/>
                                    </a:rPr>
                                  </m:ctrlPr>
                                </m:sSubSupPr>
                                <m:e>
                                  <m:r>
                                    <a:rPr lang="en-GB" sz="2400" b="0" i="1" smtClean="0">
                                      <a:latin typeface="Cambria Math"/>
                                    </a:rPr>
                                    <m:t>𝑍</m:t>
                                  </m:r>
                                </m:e>
                                <m:sub>
                                  <m:r>
                                    <a:rPr lang="en-GB" sz="2400" b="0" i="1" smtClean="0">
                                      <a:latin typeface="Cambria Math"/>
                                    </a:rPr>
                                    <m:t>𝐻𝐺</m:t>
                                  </m:r>
                                </m:sub>
                                <m:sup>
                                  <m:r>
                                    <a:rPr lang="en-GB" sz="2400" b="0" i="1" smtClean="0">
                                      <a:latin typeface="Cambria Math"/>
                                    </a:rPr>
                                    <m:t>𝑞</m:t>
                                  </m:r>
                                  <m:r>
                                    <a:rPr lang="en-GB" sz="2400" b="0" i="1" smtClean="0">
                                      <a:latin typeface="Cambria Math"/>
                                    </a:rPr>
                                    <m:t>=0</m:t>
                                  </m:r>
                                </m:sup>
                              </m:sSubSup>
                            </m:den>
                          </m:f>
                        </m:e>
                      </m:func>
                      <m:r>
                        <a:rPr lang="en-GB" sz="2400" b="0" i="1" smtClean="0">
                          <a:latin typeface="Cambria Math"/>
                        </a:rPr>
                        <m:t> </m:t>
                      </m:r>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949729" y="2394614"/>
                <a:ext cx="7413376" cy="1034386"/>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99592" y="4941168"/>
                <a:ext cx="7402796" cy="837409"/>
              </a:xfrm>
              <a:prstGeom prst="rect">
                <a:avLst/>
              </a:prstGeom>
              <a:noFill/>
            </p:spPr>
            <p:txBody>
              <a:bodyPr wrap="none" rtlCol="0">
                <a:spAutoFit/>
              </a:bodyPr>
              <a:lstStyle/>
              <a:p>
                <a14:m>
                  <m:oMath xmlns:m="http://schemas.openxmlformats.org/officeDocument/2006/math">
                    <m:r>
                      <m:rPr>
                        <m:sty m:val="p"/>
                      </m:rPr>
                      <a:rPr lang="en-GB" sz="2400" b="0" i="0" smtClean="0">
                        <a:latin typeface="Cambria Math"/>
                      </a:rPr>
                      <m:t>Δ</m:t>
                    </m:r>
                    <m:sSub>
                      <m:sSubPr>
                        <m:ctrlPr>
                          <a:rPr lang="en-GB" sz="2400" b="0" i="1" smtClean="0">
                            <a:latin typeface="Cambria Math" panose="02040503050406030204" pitchFamily="18" charset="0"/>
                          </a:rPr>
                        </m:ctrlPr>
                      </m:sSubPr>
                      <m:e>
                        <m:r>
                          <a:rPr lang="en-GB" sz="2400" b="0" i="1" smtClean="0">
                            <a:latin typeface="Cambria Math"/>
                          </a:rPr>
                          <m:t>𝐺</m:t>
                        </m:r>
                      </m:e>
                      <m:sub>
                        <m:r>
                          <a:rPr lang="en-GB" sz="2400" b="0" i="1" smtClean="0">
                            <a:latin typeface="Cambria Math"/>
                          </a:rPr>
                          <m:t>𝑏𝑖𝑛𝑑</m:t>
                        </m:r>
                      </m:sub>
                    </m:sSub>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𝑘</m:t>
                        </m:r>
                      </m:e>
                      <m:sub>
                        <m:r>
                          <a:rPr lang="en-GB" sz="2400" b="0" i="1" smtClean="0">
                            <a:latin typeface="Cambria Math"/>
                          </a:rPr>
                          <m:t>𝐵</m:t>
                        </m:r>
                      </m:sub>
                    </m:sSub>
                    <m:r>
                      <a:rPr lang="en-GB" sz="2400" b="0" i="1" smtClean="0">
                        <a:latin typeface="Cambria Math"/>
                      </a:rPr>
                      <m:t>𝑇</m:t>
                    </m:r>
                    <m:func>
                      <m:funcPr>
                        <m:ctrlPr>
                          <a:rPr lang="en-GB" sz="2400" b="0" i="1" smtClean="0">
                            <a:latin typeface="Cambria Math" panose="02040503050406030204" pitchFamily="18" charset="0"/>
                          </a:rPr>
                        </m:ctrlPr>
                      </m:funcPr>
                      <m:fName>
                        <m:r>
                          <m:rPr>
                            <m:sty m:val="p"/>
                          </m:rPr>
                          <a:rPr lang="en-GB" sz="2400" b="0" i="0" smtClean="0">
                            <a:latin typeface="Cambria Math"/>
                          </a:rPr>
                          <m:t>ln</m:t>
                        </m:r>
                      </m:fName>
                      <m:e>
                        <m:f>
                          <m:fPr>
                            <m:ctrlPr>
                              <a:rPr lang="en-GB" sz="2400" b="0" i="1" smtClean="0">
                                <a:latin typeface="Cambria Math" panose="02040503050406030204" pitchFamily="18" charset="0"/>
                              </a:rPr>
                            </m:ctrlPr>
                          </m:fPr>
                          <m:num>
                            <m:sSubSup>
                              <m:sSubSupPr>
                                <m:ctrlPr>
                                  <a:rPr lang="en-GB" sz="2400" b="0" i="1" smtClean="0">
                                    <a:latin typeface="Cambria Math" panose="02040503050406030204" pitchFamily="18" charset="0"/>
                                  </a:rPr>
                                </m:ctrlPr>
                              </m:sSubSupPr>
                              <m:e>
                                <m:r>
                                  <a:rPr lang="en-GB" sz="2400" b="0" i="1" smtClean="0">
                                    <a:latin typeface="Cambria Math"/>
                                  </a:rPr>
                                  <m:t>𝑍</m:t>
                                </m:r>
                              </m:e>
                              <m:sub>
                                <m:r>
                                  <a:rPr lang="en-GB" sz="2400" b="0" i="1" smtClean="0">
                                    <a:latin typeface="Cambria Math"/>
                                  </a:rPr>
                                  <m:t>𝐺</m:t>
                                </m:r>
                              </m:sub>
                              <m:sup>
                                <m:r>
                                  <a:rPr lang="en-GB" sz="2400" b="0" i="1" smtClean="0">
                                    <a:latin typeface="Cambria Math"/>
                                  </a:rPr>
                                  <m:t>𝑞</m:t>
                                </m:r>
                                <m:r>
                                  <a:rPr lang="en-GB" sz="2400" b="0" i="1" smtClean="0">
                                    <a:latin typeface="Cambria Math"/>
                                  </a:rPr>
                                  <m:t>=0</m:t>
                                </m:r>
                              </m:sup>
                            </m:sSubSup>
                            <m:r>
                              <a:rPr lang="en-GB" sz="2400" b="0" i="1" smtClean="0">
                                <a:latin typeface="Cambria Math"/>
                              </a:rPr>
                              <m:t>  </m:t>
                            </m:r>
                            <m:sSubSup>
                              <m:sSubSupPr>
                                <m:ctrlPr>
                                  <a:rPr lang="en-GB" sz="2400" b="0" i="1" smtClean="0">
                                    <a:latin typeface="Cambria Math" panose="02040503050406030204" pitchFamily="18" charset="0"/>
                                  </a:rPr>
                                </m:ctrlPr>
                              </m:sSubSupPr>
                              <m:e>
                                <m:r>
                                  <a:rPr lang="en-GB" sz="2400" b="0" i="1" smtClean="0">
                                    <a:latin typeface="Cambria Math"/>
                                  </a:rPr>
                                  <m:t>𝑍</m:t>
                                </m:r>
                              </m:e>
                              <m:sub>
                                <m:r>
                                  <a:rPr lang="en-GB" sz="2400" b="0" i="1" smtClean="0">
                                    <a:latin typeface="Cambria Math"/>
                                  </a:rPr>
                                  <m:t>𝐺</m:t>
                                </m:r>
                              </m:sub>
                              <m:sup>
                                <m:r>
                                  <a:rPr lang="en-GB" sz="2400" b="0" i="1" smtClean="0">
                                    <a:latin typeface="Cambria Math"/>
                                  </a:rPr>
                                  <m:t>𝑣𝑑𝑊</m:t>
                                </m:r>
                                <m:r>
                                  <a:rPr lang="en-GB" sz="2400" b="0" i="1" smtClean="0">
                                    <a:latin typeface="Cambria Math"/>
                                  </a:rPr>
                                  <m:t>=0</m:t>
                                </m:r>
                              </m:sup>
                            </m:sSubSup>
                            <m:sSub>
                              <m:sSubPr>
                                <m:ctrlPr>
                                  <a:rPr lang="en-GB" sz="2400" i="1">
                                    <a:latin typeface="Cambria Math" panose="02040503050406030204" pitchFamily="18" charset="0"/>
                                  </a:rPr>
                                </m:ctrlPr>
                              </m:sSubPr>
                              <m:e>
                                <m:r>
                                  <a:rPr lang="en-GB" sz="2400" i="1">
                                    <a:latin typeface="Cambria Math"/>
                                  </a:rPr>
                                  <m:t>𝑍</m:t>
                                </m:r>
                              </m:e>
                              <m:sub>
                                <m:r>
                                  <a:rPr lang="en-GB" sz="2400" i="1">
                                    <a:latin typeface="Cambria Math"/>
                                  </a:rPr>
                                  <m:t>𝐻𝐺</m:t>
                                </m:r>
                              </m:sub>
                            </m:sSub>
                            <m:sSubSup>
                              <m:sSubSupPr>
                                <m:ctrlPr>
                                  <a:rPr lang="en-GB" sz="2400" i="1">
                                    <a:latin typeface="Cambria Math" panose="02040503050406030204" pitchFamily="18" charset="0"/>
                                  </a:rPr>
                                </m:ctrlPr>
                              </m:sSubSupPr>
                              <m:e>
                                <m:r>
                                  <a:rPr lang="en-GB" sz="2400" i="1">
                                    <a:latin typeface="Cambria Math"/>
                                  </a:rPr>
                                  <m:t>𝑍</m:t>
                                </m:r>
                              </m:e>
                              <m:sub>
                                <m:r>
                                  <a:rPr lang="en-GB" sz="2400" i="1">
                                    <a:latin typeface="Cambria Math"/>
                                  </a:rPr>
                                  <m:t>𝐻𝐺</m:t>
                                </m:r>
                              </m:sub>
                              <m:sup>
                                <m:r>
                                  <a:rPr lang="en-GB" sz="2400" i="1">
                                    <a:latin typeface="Cambria Math"/>
                                  </a:rPr>
                                  <m:t>𝑞</m:t>
                                </m:r>
                                <m:r>
                                  <a:rPr lang="en-GB" sz="2400" i="1">
                                    <a:latin typeface="Cambria Math"/>
                                  </a:rPr>
                                  <m:t>=0</m:t>
                                </m:r>
                              </m:sup>
                            </m:sSubSup>
                          </m:num>
                          <m:den>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𝐺</m:t>
                                </m:r>
                              </m:sub>
                            </m:sSub>
                            <m:sSubSup>
                              <m:sSubSupPr>
                                <m:ctrlPr>
                                  <a:rPr lang="en-GB" sz="2400" b="0" i="1" smtClean="0">
                                    <a:latin typeface="Cambria Math" panose="02040503050406030204" pitchFamily="18" charset="0"/>
                                  </a:rPr>
                                </m:ctrlPr>
                              </m:sSubSupPr>
                              <m:e>
                                <m:r>
                                  <a:rPr lang="en-GB" sz="2400" b="0" i="1" smtClean="0">
                                    <a:latin typeface="Cambria Math"/>
                                  </a:rPr>
                                  <m:t>𝑍</m:t>
                                </m:r>
                              </m:e>
                              <m:sub>
                                <m:r>
                                  <a:rPr lang="en-GB" sz="2400" b="0" i="1" smtClean="0">
                                    <a:latin typeface="Cambria Math"/>
                                  </a:rPr>
                                  <m:t>𝐺</m:t>
                                </m:r>
                              </m:sub>
                              <m:sup>
                                <m:r>
                                  <a:rPr lang="en-GB" sz="2400" b="0" i="1" smtClean="0">
                                    <a:latin typeface="Cambria Math"/>
                                  </a:rPr>
                                  <m:t>𝑞</m:t>
                                </m:r>
                                <m:r>
                                  <a:rPr lang="en-GB" sz="2400" b="0" i="1" smtClean="0">
                                    <a:latin typeface="Cambria Math"/>
                                  </a:rPr>
                                  <m:t>=0</m:t>
                                </m:r>
                              </m:sup>
                            </m:sSubSup>
                            <m:sSubSup>
                              <m:sSubSupPr>
                                <m:ctrlPr>
                                  <a:rPr lang="en-GB" sz="2400" i="1">
                                    <a:latin typeface="Cambria Math" panose="02040503050406030204" pitchFamily="18" charset="0"/>
                                  </a:rPr>
                                </m:ctrlPr>
                              </m:sSubSupPr>
                              <m:e>
                                <m:r>
                                  <a:rPr lang="en-GB" sz="2400" i="1">
                                    <a:latin typeface="Cambria Math"/>
                                  </a:rPr>
                                  <m:t>𝑍</m:t>
                                </m:r>
                              </m:e>
                              <m:sub>
                                <m:r>
                                  <a:rPr lang="en-GB" sz="2400" i="1">
                                    <a:latin typeface="Cambria Math"/>
                                  </a:rPr>
                                  <m:t>𝐻𝐺</m:t>
                                </m:r>
                              </m:sub>
                              <m:sup>
                                <m:r>
                                  <a:rPr lang="en-GB" sz="2400" i="1">
                                    <a:latin typeface="Cambria Math"/>
                                  </a:rPr>
                                  <m:t>𝑞</m:t>
                                </m:r>
                                <m:r>
                                  <a:rPr lang="en-GB" sz="2400" i="1">
                                    <a:latin typeface="Cambria Math"/>
                                  </a:rPr>
                                  <m:t>=0</m:t>
                                </m:r>
                              </m:sup>
                            </m:sSubSup>
                            <m:r>
                              <a:rPr lang="en-GB" sz="2400" i="1">
                                <a:latin typeface="Cambria Math"/>
                              </a:rPr>
                              <m:t> </m:t>
                            </m:r>
                            <m:sSubSup>
                              <m:sSubSupPr>
                                <m:ctrlPr>
                                  <a:rPr lang="en-GB" sz="2400" i="1">
                                    <a:latin typeface="Cambria Math" panose="02040503050406030204" pitchFamily="18" charset="0"/>
                                  </a:rPr>
                                </m:ctrlPr>
                              </m:sSubSupPr>
                              <m:e>
                                <m:r>
                                  <a:rPr lang="en-GB" sz="2400" i="1">
                                    <a:latin typeface="Cambria Math"/>
                                  </a:rPr>
                                  <m:t>𝑍</m:t>
                                </m:r>
                              </m:e>
                              <m:sub>
                                <m:r>
                                  <a:rPr lang="en-GB" sz="2400" i="1">
                                    <a:latin typeface="Cambria Math"/>
                                  </a:rPr>
                                  <m:t>𝐻𝐺</m:t>
                                </m:r>
                              </m:sub>
                              <m:sup>
                                <m:r>
                                  <a:rPr lang="en-GB" sz="2400" i="1">
                                    <a:latin typeface="Cambria Math"/>
                                  </a:rPr>
                                  <m:t>𝑣𝑑𝑊</m:t>
                                </m:r>
                                <m:r>
                                  <a:rPr lang="en-GB" sz="2400" i="1">
                                    <a:latin typeface="Cambria Math"/>
                                  </a:rPr>
                                  <m:t>=0</m:t>
                                </m:r>
                              </m:sup>
                            </m:sSubSup>
                          </m:den>
                        </m:f>
                      </m:e>
                    </m:func>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𝑘</m:t>
                        </m:r>
                      </m:e>
                      <m:sub>
                        <m:r>
                          <a:rPr lang="en-GB" sz="2400" b="0" i="1" smtClean="0">
                            <a:latin typeface="Cambria Math"/>
                          </a:rPr>
                          <m:t>𝐵</m:t>
                        </m:r>
                      </m:sub>
                    </m:sSub>
                    <m:r>
                      <a:rPr lang="en-GB" sz="2400" b="0" i="1" smtClean="0">
                        <a:latin typeface="Cambria Math"/>
                      </a:rPr>
                      <m:t>𝑇</m:t>
                    </m:r>
                    <m:r>
                      <a:rPr lang="en-GB" sz="2400" b="0" i="1" smtClean="0">
                        <a:latin typeface="Cambria Math"/>
                      </a:rPr>
                      <m:t> </m:t>
                    </m:r>
                    <m:r>
                      <a:rPr lang="en-GB" sz="2400" b="0" i="1" smtClean="0">
                        <a:latin typeface="Cambria Math"/>
                      </a:rPr>
                      <m:t>𝑙𝑛</m:t>
                    </m:r>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𝐻𝐺</m:t>
                            </m:r>
                          </m:sub>
                        </m:sSub>
                      </m:num>
                      <m:den>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𝐻</m:t>
                            </m:r>
                          </m:sub>
                        </m:sSub>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𝐺</m:t>
                            </m:r>
                          </m:sub>
                        </m:sSub>
                      </m:den>
                    </m:f>
                  </m:oMath>
                </a14:m>
                <a:r>
                  <a:rPr lang="en-GB" sz="2400" dirty="0" smtClean="0"/>
                  <a:t>  </a:t>
                </a:r>
                <a:endParaRPr lang="en-GB"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899592" y="4941168"/>
                <a:ext cx="7402796" cy="837409"/>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00948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322124" y="19050"/>
            <a:ext cx="878638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Standard state correction: the reference volume is missing</a:t>
            </a:r>
            <a:endParaRPr lang="en-GB" sz="2400" b="1" dirty="0">
              <a:latin typeface="Arial" panose="020B0604020202020204" pitchFamily="34" charset="0"/>
              <a:cs typeface="Arial" panose="020B0604020202020204" pitchFamily="34" charset="0"/>
            </a:endParaRPr>
          </a:p>
        </p:txBody>
      </p:sp>
      <p:sp>
        <p:nvSpPr>
          <p:cNvPr id="29" name="TextBox 28"/>
          <p:cNvSpPr txBox="1"/>
          <p:nvPr/>
        </p:nvSpPr>
        <p:spPr>
          <a:xfrm>
            <a:off x="3602824" y="809715"/>
            <a:ext cx="1938351" cy="477054"/>
          </a:xfrm>
          <a:prstGeom prst="rect">
            <a:avLst/>
          </a:prstGeom>
          <a:noFill/>
        </p:spPr>
        <p:txBody>
          <a:bodyPr wrap="none" rtlCol="0">
            <a:spAutoFit/>
          </a:bodyPr>
          <a:lstStyle/>
          <a:p>
            <a:r>
              <a:rPr lang="en-GB" sz="2500" b="1" dirty="0">
                <a:solidFill>
                  <a:srgbClr val="002060"/>
                </a:solidFill>
                <a:latin typeface="Arial" panose="020B0604020202020204" pitchFamily="34" charset="0"/>
                <a:cs typeface="Arial" panose="020B0604020202020204" pitchFamily="34" charset="0"/>
              </a:rPr>
              <a:t>H</a:t>
            </a:r>
            <a:r>
              <a:rPr lang="en-GB" sz="2500" b="1" dirty="0" smtClean="0">
                <a:solidFill>
                  <a:srgbClr val="002060"/>
                </a:solidFill>
                <a:latin typeface="Arial" panose="020B0604020202020204" pitchFamily="34" charset="0"/>
                <a:cs typeface="Arial" panose="020B0604020202020204" pitchFamily="34" charset="0"/>
              </a:rPr>
              <a:t> + </a:t>
            </a:r>
            <a:r>
              <a:rPr lang="en-GB" sz="2500" b="1" dirty="0">
                <a:solidFill>
                  <a:srgbClr val="002060"/>
                </a:solidFill>
                <a:latin typeface="Arial" panose="020B0604020202020204" pitchFamily="34" charset="0"/>
                <a:cs typeface="Arial" panose="020B0604020202020204" pitchFamily="34" charset="0"/>
              </a:rPr>
              <a:t>G</a:t>
            </a:r>
            <a:r>
              <a:rPr lang="en-GB" sz="2500" b="1" dirty="0" smtClean="0">
                <a:solidFill>
                  <a:srgbClr val="002060"/>
                </a:solidFill>
              </a:rPr>
              <a:t>⇌ </a:t>
            </a:r>
            <a:r>
              <a:rPr lang="en-GB" sz="2500" b="1" dirty="0">
                <a:solidFill>
                  <a:srgbClr val="002060"/>
                </a:solidFill>
                <a:latin typeface="Arial" panose="020B0604020202020204" pitchFamily="34" charset="0"/>
                <a:cs typeface="Arial" panose="020B0604020202020204" pitchFamily="34" charset="0"/>
              </a:rPr>
              <a:t> </a:t>
            </a:r>
            <a:r>
              <a:rPr lang="en-GB" sz="2500" b="1" dirty="0" smtClean="0">
                <a:solidFill>
                  <a:srgbClr val="002060"/>
                </a:solidFill>
                <a:latin typeface="Arial" panose="020B0604020202020204" pitchFamily="34" charset="0"/>
                <a:cs typeface="Arial" panose="020B0604020202020204" pitchFamily="34" charset="0"/>
              </a:rPr>
              <a:t>HG</a:t>
            </a:r>
            <a:endParaRPr lang="en-GB" sz="2500" b="1" dirty="0">
              <a:solidFill>
                <a:srgbClr val="002060"/>
              </a:solidFill>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11088" y="1724948"/>
            <a:ext cx="9132912" cy="3046988"/>
          </a:xfrm>
          <a:prstGeom prst="rect">
            <a:avLst/>
          </a:prstGeom>
          <a:noFill/>
        </p:spPr>
        <p:txBody>
          <a:bodyPr wrap="square" rtlCol="0">
            <a:spAutoFit/>
          </a:bodyPr>
          <a:lstStyle/>
          <a:p>
            <a:pPr algn="ctr"/>
            <a:r>
              <a:rPr lang="en-GB" sz="2400" dirty="0" smtClean="0">
                <a:solidFill>
                  <a:srgbClr val="002060"/>
                </a:solidFill>
                <a:latin typeface="Arial" panose="020B0604020202020204" pitchFamily="34" charset="0"/>
                <a:cs typeface="Arial" panose="020B0604020202020204" pitchFamily="34" charset="0"/>
              </a:rPr>
              <a:t>As you can see we are missing the reference volume:</a:t>
            </a:r>
          </a:p>
          <a:p>
            <a:pPr algn="ctr"/>
            <a:endParaRPr lang="en-GB" sz="2400" dirty="0">
              <a:solidFill>
                <a:srgbClr val="002060"/>
              </a:solidFill>
              <a:latin typeface="Arial" panose="020B0604020202020204" pitchFamily="34" charset="0"/>
              <a:cs typeface="Arial" panose="020B0604020202020204" pitchFamily="34" charset="0"/>
            </a:endParaRPr>
          </a:p>
          <a:p>
            <a:pPr algn="ctr"/>
            <a:r>
              <a:rPr lang="en-GB" sz="2400" dirty="0" smtClean="0">
                <a:solidFill>
                  <a:srgbClr val="002060"/>
                </a:solidFill>
                <a:latin typeface="Arial" panose="020B0604020202020204" pitchFamily="34" charset="0"/>
                <a:cs typeface="Arial" panose="020B0604020202020204" pitchFamily="34" charset="0"/>
              </a:rPr>
              <a:t>Experimental:</a:t>
            </a:r>
          </a:p>
          <a:p>
            <a:pPr algn="ctr"/>
            <a:endParaRPr lang="en-GB" sz="2400" dirty="0" smtClean="0">
              <a:solidFill>
                <a:srgbClr val="002060"/>
              </a:solidFill>
              <a:latin typeface="Arial" panose="020B0604020202020204" pitchFamily="34" charset="0"/>
              <a:cs typeface="Arial" panose="020B0604020202020204" pitchFamily="34" charset="0"/>
            </a:endParaRPr>
          </a:p>
          <a:p>
            <a:pPr algn="ctr"/>
            <a:endParaRPr lang="en-GB" sz="2400" dirty="0">
              <a:solidFill>
                <a:srgbClr val="002060"/>
              </a:solidFill>
              <a:latin typeface="Arial" panose="020B0604020202020204" pitchFamily="34" charset="0"/>
              <a:cs typeface="Arial" panose="020B0604020202020204" pitchFamily="34" charset="0"/>
            </a:endParaRPr>
          </a:p>
          <a:p>
            <a:pPr algn="ctr"/>
            <a:endParaRPr lang="en-GB" sz="2400" dirty="0" smtClean="0">
              <a:solidFill>
                <a:srgbClr val="002060"/>
              </a:solidFill>
              <a:latin typeface="Arial" panose="020B0604020202020204" pitchFamily="34" charset="0"/>
              <a:cs typeface="Arial" panose="020B0604020202020204" pitchFamily="34" charset="0"/>
            </a:endParaRPr>
          </a:p>
          <a:p>
            <a:pPr algn="ctr"/>
            <a:endParaRPr lang="en-GB" sz="2400" dirty="0">
              <a:solidFill>
                <a:srgbClr val="002060"/>
              </a:solidFill>
              <a:latin typeface="Arial" panose="020B0604020202020204" pitchFamily="34" charset="0"/>
              <a:cs typeface="Arial" panose="020B0604020202020204" pitchFamily="34" charset="0"/>
            </a:endParaRPr>
          </a:p>
          <a:p>
            <a:pPr algn="ctr"/>
            <a:r>
              <a:rPr lang="en-GB" sz="2400" dirty="0" smtClean="0">
                <a:solidFill>
                  <a:srgbClr val="002060"/>
                </a:solidFill>
                <a:latin typeface="Arial" panose="020B0604020202020204" pitchFamily="34" charset="0"/>
                <a:cs typeface="Arial" panose="020B0604020202020204" pitchFamily="34" charset="0"/>
              </a:rPr>
              <a:t>Computational:</a:t>
            </a:r>
          </a:p>
        </p:txBody>
      </p:sp>
      <mc:AlternateContent xmlns:mc="http://schemas.openxmlformats.org/markup-compatibility/2006" xmlns:a14="http://schemas.microsoft.com/office/drawing/2010/main">
        <mc:Choice Requires="a14">
          <p:sp>
            <p:nvSpPr>
              <p:cNvPr id="28" name="TextBox 27"/>
              <p:cNvSpPr txBox="1"/>
              <p:nvPr/>
            </p:nvSpPr>
            <p:spPr>
              <a:xfrm>
                <a:off x="2942863" y="5279887"/>
                <a:ext cx="3357329" cy="663002"/>
              </a:xfrm>
              <a:prstGeom prst="rect">
                <a:avLst/>
              </a:prstGeom>
              <a:noFill/>
            </p:spPr>
            <p:txBody>
              <a:bodyPr wrap="none" rtlCol="0">
                <a:spAutoFit/>
              </a:bodyPr>
              <a:lstStyle/>
              <a:p>
                <a14:m>
                  <m:oMath xmlns:m="http://schemas.openxmlformats.org/officeDocument/2006/math">
                    <m:r>
                      <m:rPr>
                        <m:sty m:val="p"/>
                      </m:rPr>
                      <a:rPr lang="en-GB" sz="2400" b="0" i="0" smtClean="0">
                        <a:latin typeface="Cambria Math"/>
                      </a:rPr>
                      <m:t>Δ</m:t>
                    </m:r>
                    <m:sSub>
                      <m:sSubPr>
                        <m:ctrlPr>
                          <a:rPr lang="en-GB" sz="2400" b="0" i="1" smtClean="0">
                            <a:latin typeface="Cambria Math" panose="02040503050406030204" pitchFamily="18" charset="0"/>
                          </a:rPr>
                        </m:ctrlPr>
                      </m:sSubPr>
                      <m:e>
                        <m:r>
                          <a:rPr lang="en-GB" sz="2400" b="0" i="1" smtClean="0">
                            <a:latin typeface="Cambria Math"/>
                          </a:rPr>
                          <m:t>𝐺</m:t>
                        </m:r>
                      </m:e>
                      <m:sub>
                        <m:r>
                          <a:rPr lang="en-GB" sz="2400" b="0" i="1" smtClean="0">
                            <a:latin typeface="Cambria Math"/>
                          </a:rPr>
                          <m:t>𝑏𝑖𝑛𝑑</m:t>
                        </m:r>
                      </m:sub>
                    </m:sSub>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𝑘</m:t>
                        </m:r>
                      </m:e>
                      <m:sub>
                        <m:r>
                          <a:rPr lang="en-GB" sz="2400" b="0" i="1" smtClean="0">
                            <a:latin typeface="Cambria Math"/>
                          </a:rPr>
                          <m:t>𝐵</m:t>
                        </m:r>
                      </m:sub>
                    </m:sSub>
                    <m:r>
                      <a:rPr lang="en-GB" sz="2400" b="0" i="1" smtClean="0">
                        <a:latin typeface="Cambria Math"/>
                      </a:rPr>
                      <m:t>𝑇</m:t>
                    </m:r>
                    <m:r>
                      <a:rPr lang="en-GB" sz="2400" b="0" i="1" smtClean="0">
                        <a:latin typeface="Cambria Math"/>
                      </a:rPr>
                      <m:t> </m:t>
                    </m:r>
                    <m:r>
                      <a:rPr lang="en-GB" sz="2400" b="0" i="1" smtClean="0">
                        <a:latin typeface="Cambria Math"/>
                      </a:rPr>
                      <m:t>𝑙𝑛</m:t>
                    </m:r>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𝐻𝐺</m:t>
                            </m:r>
                          </m:sub>
                        </m:sSub>
                      </m:num>
                      <m:den>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𝐻</m:t>
                            </m:r>
                          </m:sub>
                        </m:sSub>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𝐺</m:t>
                            </m:r>
                          </m:sub>
                        </m:sSub>
                      </m:den>
                    </m:f>
                  </m:oMath>
                </a14:m>
                <a:r>
                  <a:rPr lang="en-GB" sz="2400" dirty="0" smtClean="0"/>
                  <a:t>  </a:t>
                </a:r>
                <a:endParaRPr lang="en-GB"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942863" y="5279887"/>
                <a:ext cx="3357329" cy="66300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27327" y="3184973"/>
                <a:ext cx="3785716" cy="8465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GB" sz="2400" b="0" i="0" smtClean="0">
                          <a:latin typeface="Cambria Math"/>
                        </a:rPr>
                        <m:t>Δ</m:t>
                      </m:r>
                      <m:sSubSup>
                        <m:sSubSupPr>
                          <m:ctrlPr>
                            <a:rPr lang="en-GB" sz="2400" b="0" i="1" smtClean="0">
                              <a:latin typeface="Cambria Math" panose="02040503050406030204" pitchFamily="18" charset="0"/>
                            </a:rPr>
                          </m:ctrlPr>
                        </m:sSubSupPr>
                        <m:e>
                          <m:r>
                            <a:rPr lang="en-GB" sz="2400" b="0" i="1" smtClean="0">
                              <a:latin typeface="Cambria Math"/>
                            </a:rPr>
                            <m:t>𝐺</m:t>
                          </m:r>
                        </m:e>
                        <m:sub>
                          <m:r>
                            <a:rPr lang="en-GB" sz="2400" b="0" i="1" smtClean="0">
                              <a:latin typeface="Cambria Math"/>
                            </a:rPr>
                            <m:t>𝑏𝑖𝑛𝑑</m:t>
                          </m:r>
                        </m:sub>
                        <m:sup>
                          <m:r>
                            <a:rPr lang="en-GB" sz="2400" b="0" i="1" smtClean="0">
                              <a:latin typeface="Cambria Math"/>
                            </a:rPr>
                            <m:t>0</m:t>
                          </m:r>
                        </m:sup>
                      </m:sSubSup>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𝑘</m:t>
                          </m:r>
                        </m:e>
                        <m:sub>
                          <m:r>
                            <a:rPr lang="en-GB" sz="2400" b="0" i="1" smtClean="0">
                              <a:latin typeface="Cambria Math"/>
                            </a:rPr>
                            <m:t>𝐵</m:t>
                          </m:r>
                        </m:sub>
                      </m:sSub>
                      <m:r>
                        <a:rPr lang="en-GB" sz="2400" b="0" i="1" smtClean="0">
                          <a:latin typeface="Cambria Math"/>
                        </a:rPr>
                        <m:t>𝑇</m:t>
                      </m:r>
                      <m:func>
                        <m:funcPr>
                          <m:ctrlPr>
                            <a:rPr lang="en-GB" sz="2400" b="0" i="1" smtClean="0">
                              <a:latin typeface="Cambria Math" panose="02040503050406030204" pitchFamily="18" charset="0"/>
                            </a:rPr>
                          </m:ctrlPr>
                        </m:funcPr>
                        <m:fName>
                          <m:r>
                            <m:rPr>
                              <m:sty m:val="p"/>
                            </m:rPr>
                            <a:rPr lang="en-GB" sz="2400" b="0" i="0" smtClean="0">
                              <a:latin typeface="Cambria Math"/>
                            </a:rPr>
                            <m:t>ln</m:t>
                          </m:r>
                        </m:fName>
                        <m:e>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𝐻𝐺</m:t>
                                  </m:r>
                                </m:sub>
                              </m:sSub>
                            </m:num>
                            <m:den>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𝐺</m:t>
                                  </m:r>
                                </m:sub>
                              </m:sSub>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𝐻</m:t>
                                  </m:r>
                                </m:sub>
                              </m:sSub>
                            </m:den>
                          </m:f>
                          <m:f>
                            <m:fPr>
                              <m:ctrlPr>
                                <a:rPr lang="en-GB" sz="2400" b="0" i="1" smtClean="0">
                                  <a:latin typeface="Cambria Math" panose="02040503050406030204" pitchFamily="18" charset="0"/>
                                </a:rPr>
                              </m:ctrlPr>
                            </m:fPr>
                            <m:num>
                              <m:r>
                                <a:rPr lang="en-GB" sz="2400" b="0" i="1" smtClean="0">
                                  <a:latin typeface="Cambria Math"/>
                                </a:rPr>
                                <m:t>𝑉</m:t>
                              </m:r>
                            </m:num>
                            <m:den>
                              <m:sSup>
                                <m:sSupPr>
                                  <m:ctrlPr>
                                    <a:rPr lang="en-GB" sz="2400" b="0" i="1" smtClean="0">
                                      <a:latin typeface="Cambria Math" panose="02040503050406030204" pitchFamily="18" charset="0"/>
                                    </a:rPr>
                                  </m:ctrlPr>
                                </m:sSupPr>
                                <m:e>
                                  <m:r>
                                    <a:rPr lang="en-GB" sz="2400" b="0" i="1" smtClean="0">
                                      <a:latin typeface="Cambria Math"/>
                                    </a:rPr>
                                    <m:t>𝑉</m:t>
                                  </m:r>
                                </m:e>
                                <m:sup>
                                  <m:r>
                                    <a:rPr lang="en-GB" sz="2400" b="0" i="1" smtClean="0">
                                      <a:latin typeface="Cambria Math"/>
                                    </a:rPr>
                                    <m:t>0</m:t>
                                  </m:r>
                                </m:sup>
                              </m:sSup>
                            </m:den>
                          </m:f>
                        </m:e>
                      </m:func>
                    </m:oMath>
                  </m:oMathPara>
                </a14:m>
                <a:endParaRPr lang="en-GB" sz="24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27327" y="3184973"/>
                <a:ext cx="3785716" cy="846578"/>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78307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267744" y="0"/>
            <a:ext cx="5333511"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Standard state correction: restraint</a:t>
            </a:r>
            <a:endParaRPr lang="en-GB" sz="2400" b="1" dirty="0">
              <a:latin typeface="Arial" panose="020B0604020202020204" pitchFamily="34" charset="0"/>
              <a:cs typeface="Arial" panose="020B0604020202020204" pitchFamily="34" charset="0"/>
            </a:endParaRPr>
          </a:p>
        </p:txBody>
      </p:sp>
      <p:sp>
        <p:nvSpPr>
          <p:cNvPr id="29" name="TextBox 28"/>
          <p:cNvSpPr txBox="1"/>
          <p:nvPr/>
        </p:nvSpPr>
        <p:spPr>
          <a:xfrm>
            <a:off x="3602824" y="809715"/>
            <a:ext cx="1938351" cy="477054"/>
          </a:xfrm>
          <a:prstGeom prst="rect">
            <a:avLst/>
          </a:prstGeom>
          <a:noFill/>
        </p:spPr>
        <p:txBody>
          <a:bodyPr wrap="none" rtlCol="0">
            <a:spAutoFit/>
          </a:bodyPr>
          <a:lstStyle/>
          <a:p>
            <a:r>
              <a:rPr lang="en-GB" sz="2500" b="1" dirty="0">
                <a:solidFill>
                  <a:srgbClr val="002060"/>
                </a:solidFill>
                <a:latin typeface="Arial" panose="020B0604020202020204" pitchFamily="34" charset="0"/>
                <a:cs typeface="Arial" panose="020B0604020202020204" pitchFamily="34" charset="0"/>
              </a:rPr>
              <a:t>H</a:t>
            </a:r>
            <a:r>
              <a:rPr lang="en-GB" sz="2500" b="1" dirty="0" smtClean="0">
                <a:solidFill>
                  <a:srgbClr val="002060"/>
                </a:solidFill>
                <a:latin typeface="Arial" panose="020B0604020202020204" pitchFamily="34" charset="0"/>
                <a:cs typeface="Arial" panose="020B0604020202020204" pitchFamily="34" charset="0"/>
              </a:rPr>
              <a:t> + </a:t>
            </a:r>
            <a:r>
              <a:rPr lang="en-GB" sz="2500" b="1" dirty="0">
                <a:solidFill>
                  <a:srgbClr val="002060"/>
                </a:solidFill>
                <a:latin typeface="Arial" panose="020B0604020202020204" pitchFamily="34" charset="0"/>
                <a:cs typeface="Arial" panose="020B0604020202020204" pitchFamily="34" charset="0"/>
              </a:rPr>
              <a:t>G</a:t>
            </a:r>
            <a:r>
              <a:rPr lang="en-GB" sz="2500" b="1" dirty="0" smtClean="0">
                <a:solidFill>
                  <a:srgbClr val="002060"/>
                </a:solidFill>
              </a:rPr>
              <a:t>⇌ </a:t>
            </a:r>
            <a:r>
              <a:rPr lang="en-GB" sz="2500" b="1" dirty="0">
                <a:solidFill>
                  <a:srgbClr val="002060"/>
                </a:solidFill>
                <a:latin typeface="Arial" panose="020B0604020202020204" pitchFamily="34" charset="0"/>
                <a:cs typeface="Arial" panose="020B0604020202020204" pitchFamily="34" charset="0"/>
              </a:rPr>
              <a:t> </a:t>
            </a:r>
            <a:r>
              <a:rPr lang="en-GB" sz="2500" b="1" dirty="0" smtClean="0">
                <a:solidFill>
                  <a:srgbClr val="002060"/>
                </a:solidFill>
                <a:latin typeface="Arial" panose="020B0604020202020204" pitchFamily="34" charset="0"/>
                <a:cs typeface="Arial" panose="020B0604020202020204" pitchFamily="34" charset="0"/>
              </a:rPr>
              <a:t>HG</a:t>
            </a:r>
            <a:endParaRPr lang="en-GB" sz="2500" b="1" dirty="0">
              <a:solidFill>
                <a:srgbClr val="002060"/>
              </a:solidFill>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251520" y="1660028"/>
            <a:ext cx="3506193" cy="3201562"/>
          </a:xfrm>
          <a:prstGeom prst="rect">
            <a:avLst/>
          </a:prstGeom>
          <a:solidFill>
            <a:schemeClr val="tx2">
              <a:lumMod val="20000"/>
              <a:lumOff val="80000"/>
              <a:alpha val="59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1" descr="Z:\Presentations\DDU_hostguest_presentation\G2_images\G2_vanish_boun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0" t="22259" b="13992"/>
          <a:stretch/>
        </p:blipFill>
        <p:spPr bwMode="auto">
          <a:xfrm>
            <a:off x="165209" y="1857339"/>
            <a:ext cx="3686711" cy="337186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p:cNvSpPr/>
          <p:nvPr/>
        </p:nvSpPr>
        <p:spPr>
          <a:xfrm>
            <a:off x="2339752" y="2420888"/>
            <a:ext cx="576064" cy="1512168"/>
          </a:xfrm>
          <a:prstGeom prst="rightBrac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Left Brace 4"/>
          <p:cNvSpPr/>
          <p:nvPr/>
        </p:nvSpPr>
        <p:spPr>
          <a:xfrm>
            <a:off x="1115616" y="2204864"/>
            <a:ext cx="504056" cy="1512168"/>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3817218" y="2670011"/>
            <a:ext cx="5540299" cy="830997"/>
          </a:xfrm>
          <a:prstGeom prst="rect">
            <a:avLst/>
          </a:prstGeom>
          <a:noFill/>
        </p:spPr>
        <p:txBody>
          <a:bodyPr wrap="none" rtlCol="0">
            <a:spAutoFit/>
          </a:bodyPr>
          <a:lstStyle/>
          <a:p>
            <a:pPr algn="ctr"/>
            <a:r>
              <a:rPr lang="en-GB" sz="2400" dirty="0" smtClean="0">
                <a:solidFill>
                  <a:srgbClr val="002060"/>
                </a:solidFill>
                <a:latin typeface="Arial" panose="020B0604020202020204" pitchFamily="34" charset="0"/>
                <a:cs typeface="Arial" panose="020B0604020202020204" pitchFamily="34" charset="0"/>
              </a:rPr>
              <a:t>Application of a restraint to prevent the </a:t>
            </a:r>
          </a:p>
          <a:p>
            <a:pPr algn="ctr"/>
            <a:r>
              <a:rPr lang="en-GB" sz="2400" dirty="0" smtClean="0">
                <a:solidFill>
                  <a:srgbClr val="002060"/>
                </a:solidFill>
                <a:latin typeface="Arial" panose="020B0604020202020204" pitchFamily="34" charset="0"/>
                <a:cs typeface="Arial" panose="020B0604020202020204" pitchFamily="34" charset="0"/>
              </a:rPr>
              <a:t>guest from drifting off the cavity</a:t>
            </a:r>
            <a:endParaRPr lang="en-GB" sz="2400" dirty="0">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3820" y="4941168"/>
            <a:ext cx="9222773" cy="1938992"/>
          </a:xfrm>
          <a:prstGeom prst="rect">
            <a:avLst/>
          </a:prstGeom>
          <a:noFill/>
        </p:spPr>
        <p:txBody>
          <a:bodyPr wrap="square" rtlCol="0">
            <a:spAutoFit/>
          </a:bodyPr>
          <a:lstStyle/>
          <a:p>
            <a:r>
              <a:rPr lang="it-IT" sz="2400" dirty="0">
                <a:solidFill>
                  <a:srgbClr val="002060"/>
                </a:solidFill>
                <a:latin typeface="Arial" panose="020B0604020202020204" pitchFamily="34" charset="0"/>
                <a:cs typeface="Arial" panose="020B0604020202020204" pitchFamily="34" charset="0"/>
              </a:rPr>
              <a:t>I</a:t>
            </a:r>
            <a:r>
              <a:rPr lang="it-IT" sz="2400" dirty="0" smtClean="0">
                <a:solidFill>
                  <a:srgbClr val="002060"/>
                </a:solidFill>
                <a:latin typeface="Arial" panose="020B0604020202020204" pitchFamily="34" charset="0"/>
                <a:cs typeface="Arial" panose="020B0604020202020204" pitchFamily="34" charset="0"/>
              </a:rPr>
              <a:t>n this last step the ligand is «non interacting», since charges are off and vdW terms are turning off.</a:t>
            </a:r>
          </a:p>
          <a:p>
            <a:r>
              <a:rPr lang="it-IT" sz="2400" dirty="0" smtClean="0">
                <a:solidFill>
                  <a:srgbClr val="002060"/>
                </a:solidFill>
                <a:latin typeface="Arial" panose="020B0604020202020204" pitchFamily="34" charset="0"/>
                <a:cs typeface="Arial" panose="020B0604020202020204" pitchFamily="34" charset="0"/>
              </a:rPr>
              <a:t>Thus, to prevent the ligand from drifting away from teh host cavity, which could lead to a slow</a:t>
            </a:r>
            <a:r>
              <a:rPr lang="it-IT" sz="2400" dirty="0">
                <a:solidFill>
                  <a:srgbClr val="002060"/>
                </a:solidFill>
                <a:latin typeface="Arial" panose="020B0604020202020204" pitchFamily="34" charset="0"/>
                <a:cs typeface="Arial" panose="020B0604020202020204" pitchFamily="34" charset="0"/>
              </a:rPr>
              <a:t> </a:t>
            </a:r>
            <a:r>
              <a:rPr lang="it-IT" sz="2400" dirty="0" smtClean="0">
                <a:solidFill>
                  <a:srgbClr val="002060"/>
                </a:solidFill>
                <a:latin typeface="Arial" panose="020B0604020202020204" pitchFamily="34" charset="0"/>
                <a:cs typeface="Arial" panose="020B0604020202020204" pitchFamily="34" charset="0"/>
              </a:rPr>
              <a:t>the convergence, a </a:t>
            </a:r>
            <a:r>
              <a:rPr lang="it-IT" sz="2400" b="1" dirty="0" smtClean="0">
                <a:solidFill>
                  <a:srgbClr val="002060"/>
                </a:solidFill>
                <a:latin typeface="Arial" panose="020B0604020202020204" pitchFamily="34" charset="0"/>
                <a:cs typeface="Arial" panose="020B0604020202020204" pitchFamily="34" charset="0"/>
              </a:rPr>
              <a:t>restraint</a:t>
            </a:r>
            <a:r>
              <a:rPr lang="it-IT" sz="2400" dirty="0" smtClean="0">
                <a:solidFill>
                  <a:srgbClr val="002060"/>
                </a:solidFill>
                <a:latin typeface="Arial" panose="020B0604020202020204" pitchFamily="34" charset="0"/>
                <a:cs typeface="Arial" panose="020B0604020202020204" pitchFamily="34" charset="0"/>
              </a:rPr>
              <a:t> is applied during the whole simulation between the guest and the host:</a:t>
            </a:r>
          </a:p>
        </p:txBody>
      </p:sp>
    </p:spTree>
    <p:extLst>
      <p:ext uri="{BB962C8B-B14F-4D97-AF65-F5344CB8AC3E}">
        <p14:creationId xmlns:p14="http://schemas.microsoft.com/office/powerpoint/2010/main" val="22662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267744" y="0"/>
            <a:ext cx="5333511"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Standard state correction: restraint</a:t>
            </a:r>
            <a:endParaRPr lang="en-GB" sz="2400" b="1" dirty="0">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42261" y="620688"/>
            <a:ext cx="9222773" cy="1938992"/>
          </a:xfrm>
          <a:prstGeom prst="rect">
            <a:avLst/>
          </a:prstGeom>
          <a:noFill/>
        </p:spPr>
        <p:txBody>
          <a:bodyPr wrap="square" rtlCol="0">
            <a:spAutoFit/>
          </a:bodyPr>
          <a:lstStyle/>
          <a:p>
            <a:r>
              <a:rPr lang="it-IT" sz="2400" dirty="0">
                <a:solidFill>
                  <a:srgbClr val="002060"/>
                </a:solidFill>
                <a:latin typeface="Arial" panose="020B0604020202020204" pitchFamily="34" charset="0"/>
                <a:cs typeface="Arial" panose="020B0604020202020204" pitchFamily="34" charset="0"/>
              </a:rPr>
              <a:t>I</a:t>
            </a:r>
            <a:r>
              <a:rPr lang="it-IT" sz="2400" dirty="0" smtClean="0">
                <a:solidFill>
                  <a:srgbClr val="002060"/>
                </a:solidFill>
                <a:latin typeface="Arial" panose="020B0604020202020204" pitchFamily="34" charset="0"/>
                <a:cs typeface="Arial" panose="020B0604020202020204" pitchFamily="34" charset="0"/>
              </a:rPr>
              <a:t>n this last step the ligand is «non interacting», since charges are off and vdW terms are turning off.</a:t>
            </a:r>
          </a:p>
          <a:p>
            <a:r>
              <a:rPr lang="it-IT" sz="2400" dirty="0" smtClean="0">
                <a:solidFill>
                  <a:srgbClr val="002060"/>
                </a:solidFill>
                <a:latin typeface="Arial" panose="020B0604020202020204" pitchFamily="34" charset="0"/>
                <a:cs typeface="Arial" panose="020B0604020202020204" pitchFamily="34" charset="0"/>
              </a:rPr>
              <a:t>Thus, to prevent the ligand from drifting away from teh host cavity, which could lead to a slow</a:t>
            </a:r>
            <a:r>
              <a:rPr lang="it-IT" sz="2400" dirty="0">
                <a:solidFill>
                  <a:srgbClr val="002060"/>
                </a:solidFill>
                <a:latin typeface="Arial" panose="020B0604020202020204" pitchFamily="34" charset="0"/>
                <a:cs typeface="Arial" panose="020B0604020202020204" pitchFamily="34" charset="0"/>
              </a:rPr>
              <a:t> </a:t>
            </a:r>
            <a:r>
              <a:rPr lang="it-IT" sz="2400" dirty="0" smtClean="0">
                <a:solidFill>
                  <a:srgbClr val="002060"/>
                </a:solidFill>
                <a:latin typeface="Arial" panose="020B0604020202020204" pitchFamily="34" charset="0"/>
                <a:cs typeface="Arial" panose="020B0604020202020204" pitchFamily="34" charset="0"/>
              </a:rPr>
              <a:t>the convergence, a </a:t>
            </a:r>
            <a:r>
              <a:rPr lang="it-IT" sz="2400" b="1" dirty="0" smtClean="0">
                <a:solidFill>
                  <a:srgbClr val="002060"/>
                </a:solidFill>
                <a:latin typeface="Arial" panose="020B0604020202020204" pitchFamily="34" charset="0"/>
                <a:cs typeface="Arial" panose="020B0604020202020204" pitchFamily="34" charset="0"/>
              </a:rPr>
              <a:t>restraint</a:t>
            </a:r>
            <a:r>
              <a:rPr lang="it-IT" sz="2400" dirty="0" smtClean="0">
                <a:solidFill>
                  <a:srgbClr val="002060"/>
                </a:solidFill>
                <a:latin typeface="Arial" panose="020B0604020202020204" pitchFamily="34" charset="0"/>
                <a:cs typeface="Arial" panose="020B0604020202020204" pitchFamily="34" charset="0"/>
              </a:rPr>
              <a:t> is applied during the whole simulation between the guest and the host:</a:t>
            </a:r>
          </a:p>
        </p:txBody>
      </p:sp>
      <p:sp>
        <p:nvSpPr>
          <p:cNvPr id="12" name="Content Placeholder 2"/>
          <p:cNvSpPr txBox="1">
            <a:spLocks/>
          </p:cNvSpPr>
          <p:nvPr/>
        </p:nvSpPr>
        <p:spPr bwMode="auto">
          <a:xfrm>
            <a:off x="-335626" y="3689648"/>
            <a:ext cx="5149332" cy="96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a:lstStyle>
          <a:p>
            <a:pPr marL="400050" lvl="1" indent="0">
              <a:buFontTx/>
              <a:buNone/>
            </a:pPr>
            <a:r>
              <a:rPr lang="it-IT" dirty="0" smtClean="0">
                <a:solidFill>
                  <a:srgbClr val="002060"/>
                </a:solidFill>
                <a:latin typeface="Arial" panose="020B0604020202020204" pitchFamily="34" charset="0"/>
                <a:cs typeface="Arial" panose="020B0604020202020204" pitchFamily="34" charset="0"/>
              </a:rPr>
              <a:t>Ligand in an </a:t>
            </a:r>
            <a:r>
              <a:rPr lang="it-IT" dirty="0">
                <a:solidFill>
                  <a:srgbClr val="002060"/>
                </a:solidFill>
                <a:latin typeface="Arial" panose="020B0604020202020204" pitchFamily="34" charset="0"/>
                <a:cs typeface="Arial" panose="020B0604020202020204" pitchFamily="34" charset="0"/>
              </a:rPr>
              <a:t>thermodynamically</a:t>
            </a:r>
            <a:endParaRPr lang="it-IT" dirty="0" smtClean="0">
              <a:solidFill>
                <a:srgbClr val="002060"/>
              </a:solidFill>
              <a:latin typeface="Arial" panose="020B0604020202020204" pitchFamily="34" charset="0"/>
              <a:cs typeface="Arial" panose="020B0604020202020204" pitchFamily="34" charset="0"/>
            </a:endParaRPr>
          </a:p>
          <a:p>
            <a:pPr marL="400050" lvl="1" indent="0">
              <a:buFontTx/>
              <a:buNone/>
            </a:pPr>
            <a:r>
              <a:rPr lang="it-IT" kern="0" dirty="0" smtClean="0">
                <a:solidFill>
                  <a:srgbClr val="002060"/>
                </a:solidFill>
                <a:latin typeface="Arial" panose="020B0604020202020204" pitchFamily="34" charset="0"/>
                <a:cs typeface="Arial" panose="020B0604020202020204" pitchFamily="34" charset="0"/>
              </a:rPr>
              <a:t>ideal state – since it is not interacting</a:t>
            </a:r>
          </a:p>
        </p:txBody>
      </p:sp>
      <p:sp>
        <p:nvSpPr>
          <p:cNvPr id="13" name="TextBox 12"/>
          <p:cNvSpPr txBox="1"/>
          <p:nvPr/>
        </p:nvSpPr>
        <p:spPr>
          <a:xfrm>
            <a:off x="3237676" y="3073338"/>
            <a:ext cx="2698175" cy="400110"/>
          </a:xfrm>
          <a:prstGeom prst="rect">
            <a:avLst/>
          </a:prstGeom>
          <a:noFill/>
        </p:spPr>
        <p:txBody>
          <a:bodyPr wrap="none" rtlCol="0">
            <a:spAutoFit/>
          </a:bodyPr>
          <a:lstStyle/>
          <a:p>
            <a:r>
              <a:rPr lang="it-IT" sz="2000" dirty="0">
                <a:latin typeface="Arial" panose="020B0604020202020204" pitchFamily="34" charset="0"/>
                <a:cs typeface="Arial" panose="020B0604020202020204" pitchFamily="34" charset="0"/>
              </a:rPr>
              <a:t>H</a:t>
            </a:r>
            <a:r>
              <a:rPr lang="it-IT" sz="2000" dirty="0" smtClean="0">
                <a:latin typeface="Arial" panose="020B0604020202020204" pitchFamily="34" charset="0"/>
                <a:cs typeface="Arial" panose="020B0604020202020204" pitchFamily="34" charset="0"/>
              </a:rPr>
              <a:t> + G</a:t>
            </a:r>
            <a:r>
              <a:rPr lang="it-IT" sz="2000" baseline="30000" dirty="0" smtClean="0">
                <a:latin typeface="Arial" panose="020B0604020202020204" pitchFamily="34" charset="0"/>
                <a:cs typeface="Arial" panose="020B0604020202020204" pitchFamily="34" charset="0"/>
              </a:rPr>
              <a:t>ideal</a:t>
            </a:r>
            <a:r>
              <a:rPr lang="it-IT" sz="2000" dirty="0" smtClean="0">
                <a:latin typeface="Arial" panose="020B0604020202020204" pitchFamily="34" charset="0"/>
                <a:cs typeface="Arial" panose="020B0604020202020204" pitchFamily="34" charset="0"/>
              </a:rPr>
              <a:t> =  H ∞ G</a:t>
            </a:r>
            <a:r>
              <a:rPr lang="it-IT" sz="2000" baseline="30000" dirty="0" smtClean="0">
                <a:latin typeface="Arial" panose="020B0604020202020204" pitchFamily="34" charset="0"/>
                <a:cs typeface="Arial" panose="020B0604020202020204" pitchFamily="34" charset="0"/>
              </a:rPr>
              <a:t>ideal </a:t>
            </a:r>
            <a:endParaRPr lang="en-GB" sz="20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3131840" y="3401616"/>
            <a:ext cx="702078"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977096" y="3324112"/>
            <a:ext cx="675024" cy="4375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16016" y="3761656"/>
            <a:ext cx="4458272" cy="400110"/>
          </a:xfrm>
          <a:prstGeom prst="rect">
            <a:avLst/>
          </a:prstGeom>
        </p:spPr>
        <p:txBody>
          <a:bodyPr wrap="none">
            <a:spAutoFit/>
          </a:bodyPr>
          <a:lstStyle/>
          <a:p>
            <a:r>
              <a:rPr lang="it-IT" sz="2000" dirty="0" smtClean="0">
                <a:solidFill>
                  <a:srgbClr val="002060"/>
                </a:solidFill>
                <a:latin typeface="Arial" panose="020B0604020202020204" pitchFamily="34" charset="0"/>
                <a:cs typeface="Arial" panose="020B0604020202020204" pitchFamily="34" charset="0"/>
              </a:rPr>
              <a:t>Ideal ligand constrained to the protein</a:t>
            </a:r>
            <a:endParaRPr lang="en-GB" sz="2000" dirty="0"/>
          </a:p>
        </p:txBody>
      </p:sp>
      <p:sp>
        <p:nvSpPr>
          <p:cNvPr id="18" name="TextBox 17"/>
          <p:cNvSpPr txBox="1"/>
          <p:nvPr/>
        </p:nvSpPr>
        <p:spPr>
          <a:xfrm>
            <a:off x="884643" y="4810670"/>
            <a:ext cx="7230697" cy="461665"/>
          </a:xfrm>
          <a:prstGeom prst="rect">
            <a:avLst/>
          </a:prstGeom>
          <a:noFill/>
        </p:spPr>
        <p:txBody>
          <a:bodyPr wrap="none" rtlCol="0">
            <a:spAutoFit/>
          </a:bodyPr>
          <a:lstStyle/>
          <a:p>
            <a:r>
              <a:rPr lang="it-IT" sz="2400" dirty="0" smtClean="0">
                <a:solidFill>
                  <a:srgbClr val="002060"/>
                </a:solidFill>
                <a:latin typeface="Arial" panose="020B0604020202020204" pitchFamily="34" charset="0"/>
                <a:cs typeface="Arial" panose="020B0604020202020204" pitchFamily="34" charset="0"/>
              </a:rPr>
              <a:t>Writing this reaction in terms of equilibrium constant</a:t>
            </a:r>
            <a:endParaRPr lang="en-GB" sz="2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123732" y="5512651"/>
                <a:ext cx="6296917" cy="7036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m:t>
                      </m:r>
                      <m:func>
                        <m:funcPr>
                          <m:ctrlPr>
                            <a:rPr lang="it-IT" b="0" i="1" smtClean="0">
                              <a:latin typeface="Cambria Math" panose="02040503050406030204" pitchFamily="18" charset="0"/>
                            </a:rPr>
                          </m:ctrlPr>
                        </m:funcPr>
                        <m:fName>
                          <m:r>
                            <m:rPr>
                              <m:sty m:val="p"/>
                            </m:rPr>
                            <a:rPr lang="it-IT" b="0" i="0" smtClean="0">
                              <a:latin typeface="Cambria Math"/>
                            </a:rPr>
                            <m:t>ln</m:t>
                          </m:r>
                        </m:fName>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r>
                                    <a:rPr lang="it-IT" b="0" i="1" smtClean="0">
                                      <a:latin typeface="Cambria Math"/>
                                    </a:rPr>
                                    <m:t>∞</m:t>
                                  </m:r>
                                  <m:sSup>
                                    <m:sSupPr>
                                      <m:ctrlPr>
                                        <a:rPr lang="it-IT" b="0" i="1" smtClean="0">
                                          <a:latin typeface="Cambria Math" panose="02040503050406030204" pitchFamily="18" charset="0"/>
                                        </a:rPr>
                                      </m:ctrlPr>
                                    </m:sSupPr>
                                    <m:e>
                                      <m:r>
                                        <a:rPr lang="en-GB" b="0" i="1" smtClean="0">
                                          <a:latin typeface="Cambria Math"/>
                                        </a:rPr>
                                        <m:t>𝐺</m:t>
                                      </m:r>
                                    </m:e>
                                    <m:sup>
                                      <m:r>
                                        <a:rPr lang="it-IT" b="0" i="1" smtClean="0">
                                          <a:latin typeface="Cambria Math"/>
                                        </a:rPr>
                                        <m:t>𝑖𝑑𝑒𝑎𝑙</m:t>
                                      </m:r>
                                    </m:sup>
                                  </m:sSup>
                                </m:sub>
                              </m:sSub>
                            </m:num>
                            <m:den>
                              <m:sSub>
                                <m:sSubPr>
                                  <m:ctrlPr>
                                    <a:rPr lang="it-IT" b="0" i="1" smtClean="0">
                                      <a:latin typeface="Cambria Math" panose="02040503050406030204" pitchFamily="18" charset="0"/>
                                    </a:rPr>
                                  </m:ctrlPr>
                                </m:sSubPr>
                                <m:e>
                                  <m:r>
                                    <a:rPr lang="it-IT"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Sub>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sub>
                              </m:sSub>
                            </m:den>
                          </m:f>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m:t>
                          </m:r>
                          <m:func>
                            <m:funcPr>
                              <m:ctrlPr>
                                <a:rPr lang="it-IT" b="0" i="1" smtClean="0">
                                  <a:latin typeface="Cambria Math" panose="02040503050406030204" pitchFamily="18" charset="0"/>
                                </a:rPr>
                              </m:ctrlPr>
                            </m:funcPr>
                            <m:fName>
                              <m:r>
                                <m:rPr>
                                  <m:sty m:val="p"/>
                                </m:rPr>
                                <a:rPr lang="it-IT" b="0" i="0" smtClean="0">
                                  <a:latin typeface="Cambria Math"/>
                                </a:rPr>
                                <m:t>ln</m:t>
                              </m:r>
                            </m:fName>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sub>
                                  </m:sSub>
                                  <m:sSub>
                                    <m:sSubPr>
                                      <m:ctrlPr>
                                        <a:rPr lang="it-IT" b="0" i="1" smtClean="0">
                                          <a:latin typeface="Cambria Math" panose="02040503050406030204" pitchFamily="18" charset="0"/>
                                        </a:rPr>
                                      </m:ctrlPr>
                                    </m:sSubPr>
                                    <m:e>
                                      <m:r>
                                        <a:rPr lang="it-IT" b="0" i="1" smtClean="0">
                                          <a:latin typeface="Cambria Math"/>
                                        </a:rPr>
                                        <m:t>𝑍</m:t>
                                      </m:r>
                                    </m:e>
                                    <m:sub>
                                      <m:r>
                                        <a:rPr lang="it-IT"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Sub>
                                </m:num>
                                <m:den>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sub>
                                  </m:sSub>
                                  <m:sSubSup>
                                    <m:sSubSupPr>
                                      <m:ctrlPr>
                                        <a:rPr lang="en-GB" b="0" i="1" smtClean="0">
                                          <a:latin typeface="Cambria Math" panose="02040503050406030204" pitchFamily="18" charset="0"/>
                                        </a:rPr>
                                      </m:ctrlPr>
                                    </m:sSubSupPr>
                                    <m:e>
                                      <m:r>
                                        <a:rPr lang="en-GB"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up/>
                                  </m:sSubSup>
                                  <m:r>
                                    <a:rPr lang="it-IT" b="0" i="1" smtClean="0">
                                      <a:latin typeface="Cambria Math"/>
                                    </a:rPr>
                                    <m:t> </m:t>
                                  </m:r>
                                </m:den>
                              </m:f>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𝑇𝑙𝑛</m:t>
                              </m:r>
                              <m:r>
                                <a:rPr lang="it-IT" b="0" i="1" smtClean="0">
                                  <a:latin typeface="Cambria Math"/>
                                </a:rPr>
                                <m:t> </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it-IT" b="0" i="1" smtClean="0">
                                          <a:latin typeface="Cambria Math"/>
                                        </a:rPr>
                                        <m:t>∞</m:t>
                                      </m:r>
                                      <m:sSup>
                                        <m:sSupPr>
                                          <m:ctrlPr>
                                            <a:rPr lang="it-IT" b="0" i="1" smtClean="0">
                                              <a:latin typeface="Cambria Math" panose="02040503050406030204" pitchFamily="18" charset="0"/>
                                            </a:rPr>
                                          </m:ctrlPr>
                                        </m:sSupPr>
                                        <m:e>
                                          <m:r>
                                            <a:rPr lang="en-GB" b="0" i="1" smtClean="0">
                                              <a:latin typeface="Cambria Math"/>
                                            </a:rPr>
                                            <m:t>𝐺</m:t>
                                          </m:r>
                                        </m:e>
                                        <m:sup>
                                          <m:r>
                                            <a:rPr lang="it-IT" b="0" i="1" smtClean="0">
                                              <a:latin typeface="Cambria Math"/>
                                            </a:rPr>
                                            <m:t>𝑖𝑑𝑒𝑎𝑙</m:t>
                                          </m:r>
                                        </m:sup>
                                      </m:sSup>
                                    </m:sub>
                                  </m:sSub>
                                </m:num>
                                <m:den>
                                  <m:sSubSup>
                                    <m:sSubSupPr>
                                      <m:ctrlPr>
                                        <a:rPr lang="it-IT" b="0" i="1" smtClean="0">
                                          <a:latin typeface="Cambria Math" panose="02040503050406030204" pitchFamily="18" charset="0"/>
                                        </a:rPr>
                                      </m:ctrlPr>
                                    </m:sSubSupPr>
                                    <m:e>
                                      <m:r>
                                        <a:rPr lang="it-IT"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up/>
                                  </m:sSubSup>
                                </m:den>
                              </m:f>
                            </m:e>
                          </m:func>
                        </m:e>
                      </m:func>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123732" y="5512651"/>
                <a:ext cx="6296917" cy="703654"/>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3794341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267744" y="0"/>
            <a:ext cx="5333511"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Standard state correction: restraint</a:t>
            </a:r>
            <a:endParaRPr lang="en-GB" sz="2400" b="1" dirty="0">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Content Placeholder 2"/>
          <p:cNvSpPr txBox="1">
            <a:spLocks/>
          </p:cNvSpPr>
          <p:nvPr/>
        </p:nvSpPr>
        <p:spPr bwMode="auto">
          <a:xfrm>
            <a:off x="-273608" y="1309006"/>
            <a:ext cx="5149332" cy="96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a:lstStyle>
          <a:p>
            <a:pPr marL="400050" lvl="1" indent="0">
              <a:buFontTx/>
              <a:buNone/>
            </a:pPr>
            <a:r>
              <a:rPr lang="it-IT" dirty="0" smtClean="0">
                <a:solidFill>
                  <a:srgbClr val="002060"/>
                </a:solidFill>
                <a:latin typeface="Arial" panose="020B0604020202020204" pitchFamily="34" charset="0"/>
                <a:cs typeface="Arial" panose="020B0604020202020204" pitchFamily="34" charset="0"/>
              </a:rPr>
              <a:t>Ligand in an </a:t>
            </a:r>
            <a:r>
              <a:rPr lang="it-IT" dirty="0">
                <a:solidFill>
                  <a:srgbClr val="002060"/>
                </a:solidFill>
                <a:latin typeface="Arial" panose="020B0604020202020204" pitchFamily="34" charset="0"/>
                <a:cs typeface="Arial" panose="020B0604020202020204" pitchFamily="34" charset="0"/>
              </a:rPr>
              <a:t>thermodynamically</a:t>
            </a:r>
            <a:endParaRPr lang="it-IT" dirty="0" smtClean="0">
              <a:solidFill>
                <a:srgbClr val="002060"/>
              </a:solidFill>
              <a:latin typeface="Arial" panose="020B0604020202020204" pitchFamily="34" charset="0"/>
              <a:cs typeface="Arial" panose="020B0604020202020204" pitchFamily="34" charset="0"/>
            </a:endParaRPr>
          </a:p>
          <a:p>
            <a:pPr marL="400050" lvl="1" indent="0">
              <a:buFontTx/>
              <a:buNone/>
            </a:pPr>
            <a:r>
              <a:rPr lang="it-IT" kern="0" dirty="0" smtClean="0">
                <a:solidFill>
                  <a:srgbClr val="002060"/>
                </a:solidFill>
                <a:latin typeface="Arial" panose="020B0604020202020204" pitchFamily="34" charset="0"/>
                <a:cs typeface="Arial" panose="020B0604020202020204" pitchFamily="34" charset="0"/>
              </a:rPr>
              <a:t>ideal state – since it is not interacting</a:t>
            </a:r>
          </a:p>
        </p:txBody>
      </p:sp>
      <p:sp>
        <p:nvSpPr>
          <p:cNvPr id="13" name="TextBox 12"/>
          <p:cNvSpPr txBox="1"/>
          <p:nvPr/>
        </p:nvSpPr>
        <p:spPr>
          <a:xfrm>
            <a:off x="3299694" y="692696"/>
            <a:ext cx="2698175" cy="400110"/>
          </a:xfrm>
          <a:prstGeom prst="rect">
            <a:avLst/>
          </a:prstGeom>
          <a:noFill/>
        </p:spPr>
        <p:txBody>
          <a:bodyPr wrap="none" rtlCol="0">
            <a:spAutoFit/>
          </a:bodyPr>
          <a:lstStyle/>
          <a:p>
            <a:r>
              <a:rPr lang="it-IT" sz="2000" dirty="0">
                <a:latin typeface="Arial" panose="020B0604020202020204" pitchFamily="34" charset="0"/>
                <a:cs typeface="Arial" panose="020B0604020202020204" pitchFamily="34" charset="0"/>
              </a:rPr>
              <a:t>H</a:t>
            </a:r>
            <a:r>
              <a:rPr lang="it-IT" sz="2000" dirty="0" smtClean="0">
                <a:latin typeface="Arial" panose="020B0604020202020204" pitchFamily="34" charset="0"/>
                <a:cs typeface="Arial" panose="020B0604020202020204" pitchFamily="34" charset="0"/>
              </a:rPr>
              <a:t> + G</a:t>
            </a:r>
            <a:r>
              <a:rPr lang="it-IT" sz="2000" baseline="30000" dirty="0" smtClean="0">
                <a:latin typeface="Arial" panose="020B0604020202020204" pitchFamily="34" charset="0"/>
                <a:cs typeface="Arial" panose="020B0604020202020204" pitchFamily="34" charset="0"/>
              </a:rPr>
              <a:t>ideal</a:t>
            </a:r>
            <a:r>
              <a:rPr lang="it-IT" sz="2000" dirty="0" smtClean="0">
                <a:latin typeface="Arial" panose="020B0604020202020204" pitchFamily="34" charset="0"/>
                <a:cs typeface="Arial" panose="020B0604020202020204" pitchFamily="34" charset="0"/>
              </a:rPr>
              <a:t> =  H ∞ G</a:t>
            </a:r>
            <a:r>
              <a:rPr lang="it-IT" sz="2000" baseline="30000" dirty="0" smtClean="0">
                <a:latin typeface="Arial" panose="020B0604020202020204" pitchFamily="34" charset="0"/>
                <a:cs typeface="Arial" panose="020B0604020202020204" pitchFamily="34" charset="0"/>
              </a:rPr>
              <a:t>ideal </a:t>
            </a:r>
            <a:endParaRPr lang="en-GB" sz="20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3193858" y="1020974"/>
            <a:ext cx="702078"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39114" y="943470"/>
            <a:ext cx="675024" cy="4375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78034" y="1381014"/>
            <a:ext cx="4458272" cy="400110"/>
          </a:xfrm>
          <a:prstGeom prst="rect">
            <a:avLst/>
          </a:prstGeom>
        </p:spPr>
        <p:txBody>
          <a:bodyPr wrap="none">
            <a:spAutoFit/>
          </a:bodyPr>
          <a:lstStyle/>
          <a:p>
            <a:r>
              <a:rPr lang="it-IT" sz="2000" dirty="0" smtClean="0">
                <a:solidFill>
                  <a:srgbClr val="002060"/>
                </a:solidFill>
                <a:latin typeface="Arial" panose="020B0604020202020204" pitchFamily="34" charset="0"/>
                <a:cs typeface="Arial" panose="020B0604020202020204" pitchFamily="34" charset="0"/>
              </a:rPr>
              <a:t>Ideal ligand constrained to the protein</a:t>
            </a:r>
            <a:endParaRPr lang="en-GB" sz="2000" dirty="0"/>
          </a:p>
        </p:txBody>
      </p:sp>
      <p:sp>
        <p:nvSpPr>
          <p:cNvPr id="18" name="TextBox 17"/>
          <p:cNvSpPr txBox="1"/>
          <p:nvPr/>
        </p:nvSpPr>
        <p:spPr>
          <a:xfrm>
            <a:off x="946661" y="2430028"/>
            <a:ext cx="7230697" cy="461665"/>
          </a:xfrm>
          <a:prstGeom prst="rect">
            <a:avLst/>
          </a:prstGeom>
          <a:noFill/>
        </p:spPr>
        <p:txBody>
          <a:bodyPr wrap="none" rtlCol="0">
            <a:spAutoFit/>
          </a:bodyPr>
          <a:lstStyle/>
          <a:p>
            <a:r>
              <a:rPr lang="it-IT" sz="2400" dirty="0" smtClean="0">
                <a:solidFill>
                  <a:srgbClr val="002060"/>
                </a:solidFill>
                <a:latin typeface="Arial" panose="020B0604020202020204" pitchFamily="34" charset="0"/>
                <a:cs typeface="Arial" panose="020B0604020202020204" pitchFamily="34" charset="0"/>
              </a:rPr>
              <a:t>Writing this reaction in terms of equilibrium constant</a:t>
            </a:r>
            <a:endParaRPr lang="en-GB" sz="2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4555400" y="4482910"/>
                <a:ext cx="4697120" cy="707886"/>
              </a:xfrm>
              <a:prstGeom prst="rect">
                <a:avLst/>
              </a:prstGeom>
            </p:spPr>
            <p:txBody>
              <a:bodyPr wrap="none">
                <a:spAutoFit/>
              </a:bodyPr>
              <a:lstStyle/>
              <a:p>
                <a:r>
                  <a:rPr lang="it-IT" sz="2000" dirty="0" smtClean="0">
                    <a:solidFill>
                      <a:srgbClr val="002060"/>
                    </a:solidFill>
                    <a:latin typeface="Arial" panose="020B0604020202020204" pitchFamily="34" charset="0"/>
                    <a:cs typeface="Arial" panose="020B0604020202020204" pitchFamily="34" charset="0"/>
                  </a:rPr>
                  <a:t>Free energy cost of imposing a restraint</a:t>
                </a:r>
              </a:p>
              <a:p>
                <a:pPr/>
                <a14:m>
                  <m:oMathPara xmlns:m="http://schemas.openxmlformats.org/officeDocument/2006/math">
                    <m:oMathParaPr>
                      <m:jc m:val="centerGroup"/>
                    </m:oMathParaPr>
                    <m:oMath xmlns:m="http://schemas.openxmlformats.org/officeDocument/2006/math">
                      <m:r>
                        <m:rPr>
                          <m:sty m:val="p"/>
                        </m:rPr>
                        <a:rPr lang="it-IT" sz="2000" b="0" i="0" smtClean="0">
                          <a:solidFill>
                            <a:srgbClr val="002060"/>
                          </a:solidFill>
                          <a:latin typeface="Cambria Math"/>
                        </a:rPr>
                        <m:t>Δ</m:t>
                      </m:r>
                      <m:sSub>
                        <m:sSubPr>
                          <m:ctrlPr>
                            <a:rPr lang="en-GB" sz="2000" b="0" i="1" smtClean="0">
                              <a:solidFill>
                                <a:srgbClr val="002060"/>
                              </a:solidFill>
                              <a:latin typeface="Cambria Math" panose="02040503050406030204" pitchFamily="18" charset="0"/>
                            </a:rPr>
                          </m:ctrlPr>
                        </m:sSubPr>
                        <m:e>
                          <m:r>
                            <m:rPr>
                              <m:sty m:val="p"/>
                            </m:rPr>
                            <a:rPr lang="en-GB" sz="2000" b="0" i="0" smtClean="0">
                              <a:solidFill>
                                <a:srgbClr val="002060"/>
                              </a:solidFill>
                              <a:latin typeface="Cambria Math"/>
                            </a:rPr>
                            <m:t>G</m:t>
                          </m:r>
                        </m:e>
                        <m:sub>
                          <m:r>
                            <m:rPr>
                              <m:sty m:val="p"/>
                            </m:rPr>
                            <a:rPr lang="en-GB" sz="2000" b="0" i="0" smtClean="0">
                              <a:solidFill>
                                <a:srgbClr val="002060"/>
                              </a:solidFill>
                              <a:latin typeface="Cambria Math"/>
                            </a:rPr>
                            <m:t>std</m:t>
                          </m:r>
                        </m:sub>
                      </m:sSub>
                    </m:oMath>
                  </m:oMathPara>
                </a14:m>
                <a:endParaRPr lang="en-GB" sz="2000" dirty="0"/>
              </a:p>
            </p:txBody>
          </p:sp>
        </mc:Choice>
        <mc:Fallback xmlns="">
          <p:sp>
            <p:nvSpPr>
              <p:cNvPr id="20" name="Rectangle 19"/>
              <p:cNvSpPr>
                <a:spLocks noRot="1" noChangeAspect="1" noMove="1" noResize="1" noEditPoints="1" noAdjustHandles="1" noChangeArrowheads="1" noChangeShapeType="1" noTextEdit="1"/>
              </p:cNvSpPr>
              <p:nvPr/>
            </p:nvSpPr>
            <p:spPr>
              <a:xfrm>
                <a:off x="4555400" y="4482910"/>
                <a:ext cx="4697120" cy="707886"/>
              </a:xfrm>
              <a:prstGeom prst="rect">
                <a:avLst/>
              </a:prstGeom>
              <a:blipFill rotWithShape="1">
                <a:blip r:embed="rId3"/>
                <a:stretch>
                  <a:fillRect l="-1297" t="-3419" r="-519"/>
                </a:stretch>
              </a:blipFill>
            </p:spPr>
            <p:txBody>
              <a:bodyPr/>
              <a:lstStyle/>
              <a:p>
                <a:r>
                  <a:rPr lang="en-GB">
                    <a:noFill/>
                  </a:rPr>
                  <a:t> </a:t>
                </a:r>
              </a:p>
            </p:txBody>
          </p:sp>
        </mc:Fallback>
      </mc:AlternateContent>
      <p:sp>
        <p:nvSpPr>
          <p:cNvPr id="21" name="Oval 20"/>
          <p:cNvSpPr/>
          <p:nvPr/>
        </p:nvSpPr>
        <p:spPr>
          <a:xfrm>
            <a:off x="5724627" y="2702441"/>
            <a:ext cx="2087733" cy="108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6884226" y="3789041"/>
            <a:ext cx="0" cy="6938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331640" y="2941370"/>
                <a:ext cx="6296917" cy="7036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m:t>
                      </m:r>
                      <m:func>
                        <m:funcPr>
                          <m:ctrlPr>
                            <a:rPr lang="it-IT" b="0" i="1" smtClean="0">
                              <a:latin typeface="Cambria Math" panose="02040503050406030204" pitchFamily="18" charset="0"/>
                            </a:rPr>
                          </m:ctrlPr>
                        </m:funcPr>
                        <m:fName>
                          <m:r>
                            <m:rPr>
                              <m:sty m:val="p"/>
                            </m:rPr>
                            <a:rPr lang="it-IT" b="0" i="0" smtClean="0">
                              <a:latin typeface="Cambria Math"/>
                            </a:rPr>
                            <m:t>ln</m:t>
                          </m:r>
                        </m:fName>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r>
                                    <a:rPr lang="it-IT" b="0" i="1" smtClean="0">
                                      <a:latin typeface="Cambria Math"/>
                                    </a:rPr>
                                    <m:t>∞</m:t>
                                  </m:r>
                                  <m:sSup>
                                    <m:sSupPr>
                                      <m:ctrlPr>
                                        <a:rPr lang="it-IT" b="0" i="1" smtClean="0">
                                          <a:latin typeface="Cambria Math" panose="02040503050406030204" pitchFamily="18" charset="0"/>
                                        </a:rPr>
                                      </m:ctrlPr>
                                    </m:sSupPr>
                                    <m:e>
                                      <m:r>
                                        <a:rPr lang="en-GB" b="0" i="1" smtClean="0">
                                          <a:latin typeface="Cambria Math"/>
                                        </a:rPr>
                                        <m:t>𝐺</m:t>
                                      </m:r>
                                    </m:e>
                                    <m:sup>
                                      <m:r>
                                        <a:rPr lang="it-IT" b="0" i="1" smtClean="0">
                                          <a:latin typeface="Cambria Math"/>
                                        </a:rPr>
                                        <m:t>𝑖𝑑𝑒𝑎𝑙</m:t>
                                      </m:r>
                                    </m:sup>
                                  </m:sSup>
                                </m:sub>
                              </m:sSub>
                            </m:num>
                            <m:den>
                              <m:sSub>
                                <m:sSubPr>
                                  <m:ctrlPr>
                                    <a:rPr lang="it-IT" b="0" i="1" smtClean="0">
                                      <a:latin typeface="Cambria Math" panose="02040503050406030204" pitchFamily="18" charset="0"/>
                                    </a:rPr>
                                  </m:ctrlPr>
                                </m:sSubPr>
                                <m:e>
                                  <m:r>
                                    <a:rPr lang="it-IT"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Sub>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sub>
                              </m:sSub>
                            </m:den>
                          </m:f>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m:t>
                          </m:r>
                          <m:func>
                            <m:funcPr>
                              <m:ctrlPr>
                                <a:rPr lang="it-IT" b="0" i="1" smtClean="0">
                                  <a:latin typeface="Cambria Math" panose="02040503050406030204" pitchFamily="18" charset="0"/>
                                </a:rPr>
                              </m:ctrlPr>
                            </m:funcPr>
                            <m:fName>
                              <m:r>
                                <m:rPr>
                                  <m:sty m:val="p"/>
                                </m:rPr>
                                <a:rPr lang="it-IT" b="0" i="0" smtClean="0">
                                  <a:latin typeface="Cambria Math"/>
                                </a:rPr>
                                <m:t>ln</m:t>
                              </m:r>
                            </m:fName>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sub>
                                  </m:sSub>
                                  <m:sSub>
                                    <m:sSubPr>
                                      <m:ctrlPr>
                                        <a:rPr lang="it-IT" b="0" i="1" smtClean="0">
                                          <a:latin typeface="Cambria Math" panose="02040503050406030204" pitchFamily="18" charset="0"/>
                                        </a:rPr>
                                      </m:ctrlPr>
                                    </m:sSubPr>
                                    <m:e>
                                      <m:r>
                                        <a:rPr lang="it-IT" b="0" i="1" smtClean="0">
                                          <a:latin typeface="Cambria Math"/>
                                        </a:rPr>
                                        <m:t>𝑍</m:t>
                                      </m:r>
                                    </m:e>
                                    <m:sub>
                                      <m:r>
                                        <a:rPr lang="it-IT"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Sub>
                                </m:num>
                                <m:den>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sub>
                                  </m:sSub>
                                  <m:sSubSup>
                                    <m:sSubSupPr>
                                      <m:ctrlPr>
                                        <a:rPr lang="en-GB" b="0" i="1" smtClean="0">
                                          <a:latin typeface="Cambria Math" panose="02040503050406030204" pitchFamily="18" charset="0"/>
                                        </a:rPr>
                                      </m:ctrlPr>
                                    </m:sSubSupPr>
                                    <m:e>
                                      <m:r>
                                        <a:rPr lang="en-GB"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up/>
                                  </m:sSubSup>
                                  <m:r>
                                    <a:rPr lang="it-IT" b="0" i="1" smtClean="0">
                                      <a:latin typeface="Cambria Math"/>
                                    </a:rPr>
                                    <m:t> </m:t>
                                  </m:r>
                                </m:den>
                              </m:f>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𝑇𝑙𝑛</m:t>
                              </m:r>
                              <m:r>
                                <a:rPr lang="it-IT" b="0" i="1" smtClean="0">
                                  <a:latin typeface="Cambria Math"/>
                                </a:rPr>
                                <m:t> </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it-IT" b="0" i="1" smtClean="0">
                                          <a:latin typeface="Cambria Math"/>
                                        </a:rPr>
                                        <m:t>∞</m:t>
                                      </m:r>
                                      <m:sSup>
                                        <m:sSupPr>
                                          <m:ctrlPr>
                                            <a:rPr lang="it-IT" b="0" i="1" smtClean="0">
                                              <a:latin typeface="Cambria Math" panose="02040503050406030204" pitchFamily="18" charset="0"/>
                                            </a:rPr>
                                          </m:ctrlPr>
                                        </m:sSupPr>
                                        <m:e>
                                          <m:r>
                                            <a:rPr lang="en-GB" b="0" i="1" smtClean="0">
                                              <a:latin typeface="Cambria Math"/>
                                            </a:rPr>
                                            <m:t>𝐺</m:t>
                                          </m:r>
                                        </m:e>
                                        <m:sup>
                                          <m:r>
                                            <a:rPr lang="it-IT" b="0" i="1" smtClean="0">
                                              <a:latin typeface="Cambria Math"/>
                                            </a:rPr>
                                            <m:t>𝑖𝑑𝑒𝑎𝑙</m:t>
                                          </m:r>
                                        </m:sup>
                                      </m:sSup>
                                    </m:sub>
                                  </m:sSub>
                                </m:num>
                                <m:den>
                                  <m:sSubSup>
                                    <m:sSubSupPr>
                                      <m:ctrlPr>
                                        <a:rPr lang="it-IT" b="0" i="1" smtClean="0">
                                          <a:latin typeface="Cambria Math" panose="02040503050406030204" pitchFamily="18" charset="0"/>
                                        </a:rPr>
                                      </m:ctrlPr>
                                    </m:sSubSupPr>
                                    <m:e>
                                      <m:r>
                                        <a:rPr lang="it-IT"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up/>
                                  </m:sSubSup>
                                </m:den>
                              </m:f>
                            </m:e>
                          </m:func>
                        </m:e>
                      </m:func>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1331640" y="2941370"/>
                <a:ext cx="6296917" cy="703654"/>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83449792"/>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259632" y="15007"/>
            <a:ext cx="6665607"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Standard state correction: theory in practice</a:t>
            </a:r>
            <a:endParaRPr lang="en-GB" sz="2400" b="1" dirty="0">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Content Placeholder 2"/>
          <p:cNvSpPr txBox="1">
            <a:spLocks/>
          </p:cNvSpPr>
          <p:nvPr/>
        </p:nvSpPr>
        <p:spPr bwMode="auto">
          <a:xfrm>
            <a:off x="-273608" y="1309006"/>
            <a:ext cx="5149332" cy="96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a:lstStyle>
          <a:p>
            <a:pPr marL="400050" lvl="1" indent="0">
              <a:buFontTx/>
              <a:buNone/>
            </a:pPr>
            <a:r>
              <a:rPr lang="it-IT" dirty="0" smtClean="0">
                <a:solidFill>
                  <a:srgbClr val="002060"/>
                </a:solidFill>
                <a:latin typeface="Arial" panose="020B0604020202020204" pitchFamily="34" charset="0"/>
                <a:cs typeface="Arial" panose="020B0604020202020204" pitchFamily="34" charset="0"/>
              </a:rPr>
              <a:t>Ligand in an </a:t>
            </a:r>
            <a:r>
              <a:rPr lang="it-IT" dirty="0">
                <a:solidFill>
                  <a:srgbClr val="002060"/>
                </a:solidFill>
                <a:latin typeface="Arial" panose="020B0604020202020204" pitchFamily="34" charset="0"/>
                <a:cs typeface="Arial" panose="020B0604020202020204" pitchFamily="34" charset="0"/>
              </a:rPr>
              <a:t>thermodynamically</a:t>
            </a:r>
            <a:endParaRPr lang="it-IT" dirty="0" smtClean="0">
              <a:solidFill>
                <a:srgbClr val="002060"/>
              </a:solidFill>
              <a:latin typeface="Arial" panose="020B0604020202020204" pitchFamily="34" charset="0"/>
              <a:cs typeface="Arial" panose="020B0604020202020204" pitchFamily="34" charset="0"/>
            </a:endParaRPr>
          </a:p>
          <a:p>
            <a:pPr marL="400050" lvl="1" indent="0">
              <a:buFontTx/>
              <a:buNone/>
            </a:pPr>
            <a:r>
              <a:rPr lang="it-IT" kern="0" dirty="0" smtClean="0">
                <a:solidFill>
                  <a:srgbClr val="002060"/>
                </a:solidFill>
                <a:latin typeface="Arial" panose="020B0604020202020204" pitchFamily="34" charset="0"/>
                <a:cs typeface="Arial" panose="020B0604020202020204" pitchFamily="34" charset="0"/>
              </a:rPr>
              <a:t>ideal state – since it is not interacting</a:t>
            </a:r>
          </a:p>
        </p:txBody>
      </p:sp>
      <p:sp>
        <p:nvSpPr>
          <p:cNvPr id="13" name="TextBox 12"/>
          <p:cNvSpPr txBox="1"/>
          <p:nvPr/>
        </p:nvSpPr>
        <p:spPr>
          <a:xfrm>
            <a:off x="3299694" y="692696"/>
            <a:ext cx="2698175" cy="400110"/>
          </a:xfrm>
          <a:prstGeom prst="rect">
            <a:avLst/>
          </a:prstGeom>
          <a:noFill/>
        </p:spPr>
        <p:txBody>
          <a:bodyPr wrap="none" rtlCol="0">
            <a:spAutoFit/>
          </a:bodyPr>
          <a:lstStyle/>
          <a:p>
            <a:r>
              <a:rPr lang="it-IT" sz="2000" dirty="0">
                <a:latin typeface="Arial" panose="020B0604020202020204" pitchFamily="34" charset="0"/>
                <a:cs typeface="Arial" panose="020B0604020202020204" pitchFamily="34" charset="0"/>
              </a:rPr>
              <a:t>H</a:t>
            </a:r>
            <a:r>
              <a:rPr lang="it-IT" sz="2000" dirty="0" smtClean="0">
                <a:latin typeface="Arial" panose="020B0604020202020204" pitchFamily="34" charset="0"/>
                <a:cs typeface="Arial" panose="020B0604020202020204" pitchFamily="34" charset="0"/>
              </a:rPr>
              <a:t> + G</a:t>
            </a:r>
            <a:r>
              <a:rPr lang="it-IT" sz="2000" baseline="30000" dirty="0" smtClean="0">
                <a:latin typeface="Arial" panose="020B0604020202020204" pitchFamily="34" charset="0"/>
                <a:cs typeface="Arial" panose="020B0604020202020204" pitchFamily="34" charset="0"/>
              </a:rPr>
              <a:t>ideal</a:t>
            </a:r>
            <a:r>
              <a:rPr lang="it-IT" sz="2000" dirty="0" smtClean="0">
                <a:latin typeface="Arial" panose="020B0604020202020204" pitchFamily="34" charset="0"/>
                <a:cs typeface="Arial" panose="020B0604020202020204" pitchFamily="34" charset="0"/>
              </a:rPr>
              <a:t> =  H ∞ G</a:t>
            </a:r>
            <a:r>
              <a:rPr lang="it-IT" sz="2000" baseline="30000" dirty="0" smtClean="0">
                <a:latin typeface="Arial" panose="020B0604020202020204" pitchFamily="34" charset="0"/>
                <a:cs typeface="Arial" panose="020B0604020202020204" pitchFamily="34" charset="0"/>
              </a:rPr>
              <a:t>ideal </a:t>
            </a:r>
            <a:endParaRPr lang="en-GB" sz="20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3193858" y="1020974"/>
            <a:ext cx="702078"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39114" y="943470"/>
            <a:ext cx="675024" cy="4375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78034" y="1381014"/>
            <a:ext cx="4458272" cy="400110"/>
          </a:xfrm>
          <a:prstGeom prst="rect">
            <a:avLst/>
          </a:prstGeom>
        </p:spPr>
        <p:txBody>
          <a:bodyPr wrap="none">
            <a:spAutoFit/>
          </a:bodyPr>
          <a:lstStyle/>
          <a:p>
            <a:r>
              <a:rPr lang="it-IT" sz="2000" dirty="0" smtClean="0">
                <a:solidFill>
                  <a:srgbClr val="002060"/>
                </a:solidFill>
                <a:latin typeface="Arial" panose="020B0604020202020204" pitchFamily="34" charset="0"/>
                <a:cs typeface="Arial" panose="020B0604020202020204" pitchFamily="34" charset="0"/>
              </a:rPr>
              <a:t>Ideal ligand constrained to the protein</a:t>
            </a:r>
            <a:endParaRPr lang="en-GB" sz="2000" dirty="0"/>
          </a:p>
        </p:txBody>
      </p:sp>
      <p:sp>
        <p:nvSpPr>
          <p:cNvPr id="18" name="TextBox 17"/>
          <p:cNvSpPr txBox="1"/>
          <p:nvPr/>
        </p:nvSpPr>
        <p:spPr>
          <a:xfrm>
            <a:off x="946661" y="2430028"/>
            <a:ext cx="7230697" cy="461665"/>
          </a:xfrm>
          <a:prstGeom prst="rect">
            <a:avLst/>
          </a:prstGeom>
          <a:noFill/>
        </p:spPr>
        <p:txBody>
          <a:bodyPr wrap="none" rtlCol="0">
            <a:spAutoFit/>
          </a:bodyPr>
          <a:lstStyle/>
          <a:p>
            <a:r>
              <a:rPr lang="it-IT" sz="2400" dirty="0" smtClean="0">
                <a:solidFill>
                  <a:srgbClr val="002060"/>
                </a:solidFill>
                <a:latin typeface="Arial" panose="020B0604020202020204" pitchFamily="34" charset="0"/>
                <a:cs typeface="Arial" panose="020B0604020202020204" pitchFamily="34" charset="0"/>
              </a:rPr>
              <a:t>Writing this reaction in terms of equilibrium constant</a:t>
            </a:r>
            <a:endParaRPr lang="en-GB" sz="2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4555400" y="4482910"/>
                <a:ext cx="4697120" cy="707886"/>
              </a:xfrm>
              <a:prstGeom prst="rect">
                <a:avLst/>
              </a:prstGeom>
            </p:spPr>
            <p:txBody>
              <a:bodyPr wrap="none">
                <a:spAutoFit/>
              </a:bodyPr>
              <a:lstStyle/>
              <a:p>
                <a:r>
                  <a:rPr lang="it-IT" sz="2000" dirty="0" smtClean="0">
                    <a:solidFill>
                      <a:srgbClr val="002060"/>
                    </a:solidFill>
                    <a:latin typeface="Arial" panose="020B0604020202020204" pitchFamily="34" charset="0"/>
                    <a:cs typeface="Arial" panose="020B0604020202020204" pitchFamily="34" charset="0"/>
                  </a:rPr>
                  <a:t>Free energy cost of imposing a restraint</a:t>
                </a:r>
              </a:p>
              <a:p>
                <a:pPr/>
                <a14:m>
                  <m:oMathPara xmlns:m="http://schemas.openxmlformats.org/officeDocument/2006/math">
                    <m:oMathParaPr>
                      <m:jc m:val="centerGroup"/>
                    </m:oMathParaPr>
                    <m:oMath xmlns:m="http://schemas.openxmlformats.org/officeDocument/2006/math">
                      <m:r>
                        <m:rPr>
                          <m:sty m:val="p"/>
                        </m:rPr>
                        <a:rPr lang="it-IT" sz="2000" b="0" i="0" smtClean="0">
                          <a:solidFill>
                            <a:srgbClr val="002060"/>
                          </a:solidFill>
                          <a:latin typeface="Cambria Math"/>
                        </a:rPr>
                        <m:t>Δ</m:t>
                      </m:r>
                      <m:sSub>
                        <m:sSubPr>
                          <m:ctrlPr>
                            <a:rPr lang="en-GB" sz="2000" b="0" i="1" smtClean="0">
                              <a:solidFill>
                                <a:srgbClr val="002060"/>
                              </a:solidFill>
                              <a:latin typeface="Cambria Math" panose="02040503050406030204" pitchFamily="18" charset="0"/>
                            </a:rPr>
                          </m:ctrlPr>
                        </m:sSubPr>
                        <m:e>
                          <m:r>
                            <m:rPr>
                              <m:sty m:val="p"/>
                            </m:rPr>
                            <a:rPr lang="en-GB" sz="2000" b="0" i="0" smtClean="0">
                              <a:solidFill>
                                <a:srgbClr val="002060"/>
                              </a:solidFill>
                              <a:latin typeface="Cambria Math"/>
                            </a:rPr>
                            <m:t>G</m:t>
                          </m:r>
                        </m:e>
                        <m:sub>
                          <m:r>
                            <m:rPr>
                              <m:sty m:val="p"/>
                            </m:rPr>
                            <a:rPr lang="en-GB" sz="2000" b="0" i="0" smtClean="0">
                              <a:solidFill>
                                <a:srgbClr val="002060"/>
                              </a:solidFill>
                              <a:latin typeface="Cambria Math"/>
                            </a:rPr>
                            <m:t>std</m:t>
                          </m:r>
                        </m:sub>
                      </m:sSub>
                    </m:oMath>
                  </m:oMathPara>
                </a14:m>
                <a:endParaRPr lang="en-GB" sz="2000" dirty="0"/>
              </a:p>
            </p:txBody>
          </p:sp>
        </mc:Choice>
        <mc:Fallback xmlns="">
          <p:sp>
            <p:nvSpPr>
              <p:cNvPr id="20" name="Rectangle 19"/>
              <p:cNvSpPr>
                <a:spLocks noRot="1" noChangeAspect="1" noMove="1" noResize="1" noEditPoints="1" noAdjustHandles="1" noChangeArrowheads="1" noChangeShapeType="1" noTextEdit="1"/>
              </p:cNvSpPr>
              <p:nvPr/>
            </p:nvSpPr>
            <p:spPr>
              <a:xfrm>
                <a:off x="4555400" y="4482910"/>
                <a:ext cx="4697120" cy="707886"/>
              </a:xfrm>
              <a:prstGeom prst="rect">
                <a:avLst/>
              </a:prstGeom>
              <a:blipFill rotWithShape="1">
                <a:blip r:embed="rId3"/>
                <a:stretch>
                  <a:fillRect l="-1297" t="-3419" r="-519"/>
                </a:stretch>
              </a:blipFill>
            </p:spPr>
            <p:txBody>
              <a:bodyPr/>
              <a:lstStyle/>
              <a:p>
                <a:r>
                  <a:rPr lang="en-GB">
                    <a:noFill/>
                  </a:rPr>
                  <a:t> </a:t>
                </a:r>
              </a:p>
            </p:txBody>
          </p:sp>
        </mc:Fallback>
      </mc:AlternateContent>
      <p:sp>
        <p:nvSpPr>
          <p:cNvPr id="21" name="Oval 20"/>
          <p:cNvSpPr/>
          <p:nvPr/>
        </p:nvSpPr>
        <p:spPr>
          <a:xfrm>
            <a:off x="5724627" y="2702441"/>
            <a:ext cx="2087733" cy="108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6884226" y="3789041"/>
            <a:ext cx="0" cy="6938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2" descr="https://latex.codecogs.com/gif.latex?%5Cinline%20%5Cdpi%7B200%7D%20U%5E%7Brestr%7D%28d_%7Bij%7D%29%20%3D%20%5Csum_%7Bi%3D1%7D%5E%7BN_%7Bhost%7D%7D%5Cleft%5C%7B%5Cbegin%7Bmatrix%7D%200%20%26%20if%5C%20%7Cd_%7Bij%7D-R_%7Bij%7D%7C%3CD_%7Bij%7D%5C%5C%20K_%7Bij%7D%28%7Cd_%7Bij%7D-R_%7Bij%7D%7C-D_%7Bij%7D%29%5E2%20%26%20if%5C%20%7Cd_%7Bij%7D-R_%7Bij%7D%7C%3ED_%7Bij%7D%20%5Cend%7Bmatrix%7D%5C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461" y="5886564"/>
            <a:ext cx="6895075" cy="58113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611559" y="5301208"/>
            <a:ext cx="7840673" cy="369332"/>
          </a:xfrm>
          <a:prstGeom prst="rect">
            <a:avLst/>
          </a:prstGeom>
        </p:spPr>
        <p:txBody>
          <a:bodyPr wrap="none">
            <a:spAutoFit/>
          </a:bodyPr>
          <a:lstStyle/>
          <a:p>
            <a:r>
              <a:rPr lang="it-IT" dirty="0" smtClean="0">
                <a:solidFill>
                  <a:srgbClr val="002060"/>
                </a:solidFill>
                <a:latin typeface="Arial" panose="020B0604020202020204" pitchFamily="34" charset="0"/>
                <a:cs typeface="Arial" panose="020B0604020202020204" pitchFamily="34" charset="0"/>
              </a:rPr>
              <a:t>A flat bottom potential is applied between some host atoms and gust atoms</a:t>
            </a:r>
            <a:endParaRPr lang="en-GB" dirty="0"/>
          </a:p>
        </p:txBody>
      </p:sp>
      <mc:AlternateContent xmlns:mc="http://schemas.openxmlformats.org/markup-compatibility/2006" xmlns:a14="http://schemas.microsoft.com/office/drawing/2010/main">
        <mc:Choice Requires="a14">
          <p:sp>
            <p:nvSpPr>
              <p:cNvPr id="24" name="TextBox 23"/>
              <p:cNvSpPr txBox="1"/>
              <p:nvPr/>
            </p:nvSpPr>
            <p:spPr>
              <a:xfrm>
                <a:off x="1331640" y="2941370"/>
                <a:ext cx="6296917" cy="7036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m:t>
                      </m:r>
                      <m:func>
                        <m:funcPr>
                          <m:ctrlPr>
                            <a:rPr lang="it-IT" b="0" i="1" smtClean="0">
                              <a:latin typeface="Cambria Math" panose="02040503050406030204" pitchFamily="18" charset="0"/>
                            </a:rPr>
                          </m:ctrlPr>
                        </m:funcPr>
                        <m:fName>
                          <m:r>
                            <m:rPr>
                              <m:sty m:val="p"/>
                            </m:rPr>
                            <a:rPr lang="it-IT" b="0" i="0" smtClean="0">
                              <a:latin typeface="Cambria Math"/>
                            </a:rPr>
                            <m:t>ln</m:t>
                          </m:r>
                        </m:fName>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r>
                                    <a:rPr lang="it-IT" b="0" i="1" smtClean="0">
                                      <a:latin typeface="Cambria Math"/>
                                    </a:rPr>
                                    <m:t>∞</m:t>
                                  </m:r>
                                  <m:sSup>
                                    <m:sSupPr>
                                      <m:ctrlPr>
                                        <a:rPr lang="it-IT" b="0" i="1" smtClean="0">
                                          <a:latin typeface="Cambria Math" panose="02040503050406030204" pitchFamily="18" charset="0"/>
                                        </a:rPr>
                                      </m:ctrlPr>
                                    </m:sSupPr>
                                    <m:e>
                                      <m:r>
                                        <a:rPr lang="en-GB" b="0" i="1" smtClean="0">
                                          <a:latin typeface="Cambria Math"/>
                                        </a:rPr>
                                        <m:t>𝐺</m:t>
                                      </m:r>
                                    </m:e>
                                    <m:sup>
                                      <m:r>
                                        <a:rPr lang="it-IT" b="0" i="1" smtClean="0">
                                          <a:latin typeface="Cambria Math"/>
                                        </a:rPr>
                                        <m:t>𝑖𝑑𝑒𝑎𝑙</m:t>
                                      </m:r>
                                    </m:sup>
                                  </m:sSup>
                                </m:sub>
                              </m:sSub>
                            </m:num>
                            <m:den>
                              <m:sSub>
                                <m:sSubPr>
                                  <m:ctrlPr>
                                    <a:rPr lang="it-IT" b="0" i="1" smtClean="0">
                                      <a:latin typeface="Cambria Math" panose="02040503050406030204" pitchFamily="18" charset="0"/>
                                    </a:rPr>
                                  </m:ctrlPr>
                                </m:sSubPr>
                                <m:e>
                                  <m:r>
                                    <a:rPr lang="it-IT"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Sub>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sub>
                              </m:sSub>
                            </m:den>
                          </m:f>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m:t>
                          </m:r>
                          <m:func>
                            <m:funcPr>
                              <m:ctrlPr>
                                <a:rPr lang="it-IT" b="0" i="1" smtClean="0">
                                  <a:latin typeface="Cambria Math" panose="02040503050406030204" pitchFamily="18" charset="0"/>
                                </a:rPr>
                              </m:ctrlPr>
                            </m:funcPr>
                            <m:fName>
                              <m:r>
                                <m:rPr>
                                  <m:sty m:val="p"/>
                                </m:rPr>
                                <a:rPr lang="it-IT" b="0" i="0" smtClean="0">
                                  <a:latin typeface="Cambria Math"/>
                                </a:rPr>
                                <m:t>ln</m:t>
                              </m:r>
                            </m:fName>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sub>
                                  </m:sSub>
                                  <m:sSub>
                                    <m:sSubPr>
                                      <m:ctrlPr>
                                        <a:rPr lang="it-IT" b="0" i="1" smtClean="0">
                                          <a:latin typeface="Cambria Math" panose="02040503050406030204" pitchFamily="18" charset="0"/>
                                        </a:rPr>
                                      </m:ctrlPr>
                                    </m:sSubPr>
                                    <m:e>
                                      <m:r>
                                        <a:rPr lang="it-IT" b="0" i="1" smtClean="0">
                                          <a:latin typeface="Cambria Math"/>
                                        </a:rPr>
                                        <m:t>𝑍</m:t>
                                      </m:r>
                                    </m:e>
                                    <m:sub>
                                      <m:r>
                                        <a:rPr lang="it-IT"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Sub>
                                </m:num>
                                <m:den>
                                  <m:sSub>
                                    <m:sSubPr>
                                      <m:ctrlPr>
                                        <a:rPr lang="it-IT" b="0" i="1" smtClean="0">
                                          <a:latin typeface="Cambria Math" panose="02040503050406030204" pitchFamily="18" charset="0"/>
                                        </a:rPr>
                                      </m:ctrlPr>
                                    </m:sSubPr>
                                    <m:e>
                                      <m:r>
                                        <a:rPr lang="it-IT" b="0" i="1" smtClean="0">
                                          <a:latin typeface="Cambria Math"/>
                                        </a:rPr>
                                        <m:t>𝑍</m:t>
                                      </m:r>
                                    </m:e>
                                    <m:sub>
                                      <m:r>
                                        <a:rPr lang="en-GB" b="0" i="1" smtClean="0">
                                          <a:latin typeface="Cambria Math"/>
                                        </a:rPr>
                                        <m:t>𝐻</m:t>
                                      </m:r>
                                    </m:sub>
                                  </m:sSub>
                                  <m:sSubSup>
                                    <m:sSubSupPr>
                                      <m:ctrlPr>
                                        <a:rPr lang="en-GB" b="0" i="1" smtClean="0">
                                          <a:latin typeface="Cambria Math" panose="02040503050406030204" pitchFamily="18" charset="0"/>
                                        </a:rPr>
                                      </m:ctrlPr>
                                    </m:sSubSupPr>
                                    <m:e>
                                      <m:r>
                                        <a:rPr lang="en-GB"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up/>
                                  </m:sSubSup>
                                  <m:r>
                                    <a:rPr lang="it-IT" b="0" i="1" smtClean="0">
                                      <a:latin typeface="Cambria Math"/>
                                    </a:rPr>
                                    <m:t> </m:t>
                                  </m:r>
                                </m:den>
                              </m:f>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𝑇𝑙𝑛</m:t>
                              </m:r>
                              <m:r>
                                <a:rPr lang="it-IT" b="0" i="1" smtClean="0">
                                  <a:latin typeface="Cambria Math"/>
                                </a:rPr>
                                <m:t> </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it-IT" b="0" i="1" smtClean="0">
                                          <a:latin typeface="Cambria Math"/>
                                        </a:rPr>
                                        <m:t>∞</m:t>
                                      </m:r>
                                      <m:sSup>
                                        <m:sSupPr>
                                          <m:ctrlPr>
                                            <a:rPr lang="it-IT" b="0" i="1" smtClean="0">
                                              <a:latin typeface="Cambria Math" panose="02040503050406030204" pitchFamily="18" charset="0"/>
                                            </a:rPr>
                                          </m:ctrlPr>
                                        </m:sSupPr>
                                        <m:e>
                                          <m:r>
                                            <a:rPr lang="en-GB" b="0" i="1" smtClean="0">
                                              <a:latin typeface="Cambria Math"/>
                                            </a:rPr>
                                            <m:t>𝐺</m:t>
                                          </m:r>
                                        </m:e>
                                        <m:sup>
                                          <m:r>
                                            <a:rPr lang="it-IT" b="0" i="1" smtClean="0">
                                              <a:latin typeface="Cambria Math"/>
                                            </a:rPr>
                                            <m:t>𝑖𝑑𝑒𝑎𝑙</m:t>
                                          </m:r>
                                        </m:sup>
                                      </m:sSup>
                                    </m:sub>
                                  </m:sSub>
                                </m:num>
                                <m:den>
                                  <m:sSubSup>
                                    <m:sSubSupPr>
                                      <m:ctrlPr>
                                        <a:rPr lang="it-IT" b="0" i="1" smtClean="0">
                                          <a:latin typeface="Cambria Math" panose="02040503050406030204" pitchFamily="18" charset="0"/>
                                        </a:rPr>
                                      </m:ctrlPr>
                                    </m:sSubSupPr>
                                    <m:e>
                                      <m:r>
                                        <a:rPr lang="it-IT"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up/>
                                  </m:sSubSup>
                                </m:den>
                              </m:f>
                            </m:e>
                          </m:func>
                        </m:e>
                      </m:func>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1331640" y="2941370"/>
                <a:ext cx="6296917" cy="703654"/>
              </a:xfrm>
              <a:prstGeom prst="rect">
                <a:avLst/>
              </a:prstGeom>
              <a:blipFill rotWithShape="1">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63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331640" y="44624"/>
            <a:ext cx="693972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What are alchemical free energy calculations?</a:t>
            </a:r>
            <a:endParaRPr lang="en-GB" sz="2400" b="1" dirty="0">
              <a:latin typeface="Arial" panose="020B0604020202020204" pitchFamily="34" charset="0"/>
              <a:cs typeface="Arial" panose="020B0604020202020204" pitchFamily="34" charset="0"/>
            </a:endParaRPr>
          </a:p>
        </p:txBody>
      </p:sp>
      <p:pic>
        <p:nvPicPr>
          <p:cNvPr id="3074" name="Picture 2" descr="Z:\Presentations\JBconference\Mobley_solv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7703"/>
            <a:ext cx="2748006" cy="33235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Z:\Presentations\JBconference\Mobley_relativ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501008"/>
            <a:ext cx="2748006" cy="33274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271082"/>
            <a:ext cx="6408712" cy="47705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Solvation free energy:</a:t>
            </a:r>
            <a:endParaRPr lang="en-GB" sz="2500"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3059832" y="2420888"/>
            <a:ext cx="6408712" cy="1246495"/>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Relative free energy:</a:t>
            </a:r>
          </a:p>
          <a:p>
            <a:r>
              <a:rPr lang="en-GB" sz="2500" dirty="0" smtClean="0">
                <a:solidFill>
                  <a:srgbClr val="002060"/>
                </a:solidFill>
                <a:latin typeface="Arial" panose="020B0604020202020204" pitchFamily="34" charset="0"/>
                <a:cs typeface="Arial" panose="020B0604020202020204" pitchFamily="34" charset="0"/>
              </a:rPr>
              <a:t>Is A more likely to be </a:t>
            </a:r>
          </a:p>
          <a:p>
            <a:r>
              <a:rPr lang="en-GB" sz="2500" dirty="0" smtClean="0">
                <a:solidFill>
                  <a:srgbClr val="002060"/>
                </a:solidFill>
                <a:latin typeface="Arial" panose="020B0604020202020204" pitchFamily="34" charset="0"/>
                <a:cs typeface="Arial" panose="020B0604020202020204" pitchFamily="34" charset="0"/>
              </a:rPr>
              <a:t>solvated than B?</a:t>
            </a:r>
            <a:endParaRPr lang="en-GB" sz="2500" dirty="0">
              <a:solidFill>
                <a:srgbClr val="002060"/>
              </a:solidFill>
              <a:latin typeface="Arial" panose="020B0604020202020204" pitchFamily="34" charset="0"/>
              <a:cs typeface="Arial" panose="020B0604020202020204" pitchFamily="34" charset="0"/>
            </a:endParaRPr>
          </a:p>
        </p:txBody>
      </p:sp>
      <p:pic>
        <p:nvPicPr>
          <p:cNvPr id="5122" name="Picture 2" descr="Z:\Presentations\JBconference\Mobley_relativ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3584" y="3573015"/>
            <a:ext cx="2688536" cy="32553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1520" y="620688"/>
            <a:ext cx="8870141" cy="861774"/>
          </a:xfrm>
          <a:prstGeom prst="rect">
            <a:avLst/>
          </a:prstGeom>
          <a:noFill/>
        </p:spPr>
        <p:txBody>
          <a:bodyPr wrap="square" rtlCol="0">
            <a:spAutoFit/>
          </a:bodyPr>
          <a:lstStyle/>
          <a:p>
            <a:pPr>
              <a:tabLst>
                <a:tab pos="627063" algn="l"/>
              </a:tabLst>
            </a:pPr>
            <a:r>
              <a:rPr lang="en-GB" sz="2500" dirty="0">
                <a:solidFill>
                  <a:srgbClr val="002060"/>
                </a:solidFill>
                <a:latin typeface="Arial" panose="020B0604020202020204" pitchFamily="34" charset="0"/>
                <a:cs typeface="Arial" panose="020B0604020202020204" pitchFamily="34" charset="0"/>
              </a:rPr>
              <a:t> </a:t>
            </a:r>
            <a:r>
              <a:rPr lang="en-GB" sz="2500" dirty="0" smtClean="0">
                <a:solidFill>
                  <a:srgbClr val="002060"/>
                </a:solidFill>
                <a:latin typeface="Arial" panose="020B0604020202020204" pitchFamily="34" charset="0"/>
                <a:cs typeface="Arial" panose="020B0604020202020204" pitchFamily="34" charset="0"/>
              </a:rPr>
              <a:t>                 Rigorous and efficient method to compute:</a:t>
            </a:r>
            <a:endParaRPr lang="en-GB" sz="2500" dirty="0">
              <a:solidFill>
                <a:srgbClr val="002060"/>
              </a:solidFill>
              <a:latin typeface="Arial" panose="020B0604020202020204" pitchFamily="34" charset="0"/>
              <a:cs typeface="Arial" panose="020B0604020202020204" pitchFamily="34" charset="0"/>
            </a:endParaRPr>
          </a:p>
          <a:p>
            <a:pPr>
              <a:tabLst>
                <a:tab pos="627063" algn="l"/>
              </a:tabLst>
            </a:pPr>
            <a:r>
              <a:rPr lang="en-GB" sz="2500" dirty="0" smtClean="0">
                <a:solidFill>
                  <a:srgbClr val="002060"/>
                </a:solidFill>
                <a:latin typeface="Arial" panose="020B0604020202020204" pitchFamily="34" charset="0"/>
                <a:cs typeface="Arial" panose="020B0604020202020204" pitchFamily="34" charset="0"/>
              </a:rPr>
              <a:t>					</a:t>
            </a:r>
            <a:endParaRPr lang="it-IT" sz="2500" dirty="0">
              <a:solidFill>
                <a:srgbClr val="002060"/>
              </a:solidFill>
              <a:latin typeface="Arial" panose="020B0604020202020204" pitchFamily="34" charset="0"/>
              <a:cs typeface="Arial" panose="020B0604020202020204" pitchFamily="34" charset="0"/>
            </a:endParaRPr>
          </a:p>
        </p:txBody>
      </p:sp>
      <p:pic>
        <p:nvPicPr>
          <p:cNvPr id="1026" name="Picture 2" descr="Z:\Presentations\JBconference\Mobley_relativ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3567108"/>
            <a:ext cx="2740467" cy="331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506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405607" y="15007"/>
            <a:ext cx="8630889"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Standard state correction: recovering the missing volume</a:t>
            </a:r>
            <a:endParaRPr lang="en-GB" sz="2400" b="1" dirty="0">
              <a:latin typeface="Arial" panose="020B0604020202020204" pitchFamily="34" charset="0"/>
              <a:cs typeface="Arial" panose="020B0604020202020204" pitchFamily="34" charset="0"/>
            </a:endParaRPr>
          </a:p>
        </p:txBody>
      </p:sp>
      <p:cxnSp>
        <p:nvCxnSpPr>
          <p:cNvPr id="32" name="Straight Connector 31"/>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0" name="Rectangle 19"/>
          <p:cNvSpPr/>
          <p:nvPr/>
        </p:nvSpPr>
        <p:spPr>
          <a:xfrm>
            <a:off x="2411760" y="692696"/>
            <a:ext cx="4697120" cy="707886"/>
          </a:xfrm>
          <a:prstGeom prst="rect">
            <a:avLst/>
          </a:prstGeom>
        </p:spPr>
        <p:txBody>
          <a:bodyPr wrap="none">
            <a:spAutoFit/>
          </a:bodyPr>
          <a:lstStyle/>
          <a:p>
            <a:r>
              <a:rPr lang="it-IT" sz="2000" dirty="0" smtClean="0">
                <a:solidFill>
                  <a:srgbClr val="002060"/>
                </a:solidFill>
                <a:latin typeface="Arial" panose="020B0604020202020204" pitchFamily="34" charset="0"/>
                <a:cs typeface="Arial" panose="020B0604020202020204" pitchFamily="34" charset="0"/>
              </a:rPr>
              <a:t>Free energy cost of imposing a restraint</a:t>
            </a:r>
          </a:p>
          <a:p>
            <a:endParaRPr lang="en-GB" sz="2000" dirty="0"/>
          </a:p>
        </p:txBody>
      </p:sp>
      <p:pic>
        <p:nvPicPr>
          <p:cNvPr id="15" name="Picture 2" descr="https://latex.codecogs.com/gif.latex?%5Cinline%20%5Cdpi%7B200%7D%20U%5E%7Brestr%7D%28d_%7Bij%7D%29%20%3D%20%5Csum_%7Bi%3D1%7D%5E%7BN_%7Bhost%7D%7D%5Cleft%5C%7B%5Cbegin%7Bmatrix%7D%200%20%26%20if%5C%20%7Cd_%7Bij%7D-R_%7Bij%7D%7C%3CD_%7Bij%7D%5C%5C%20K_%7Bij%7D%28%7Cd_%7Bij%7D-R_%7Bij%7D%7C-D_%7Bij%7D%29%5E2%20%26%20if%5C%20%7Cd_%7Bij%7D-R_%7Bij%7D%7C%3ED_%7Bij%7D%20%5Cend%7Bmatrix%7D%5C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000" y="2919873"/>
            <a:ext cx="6895075" cy="58113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672098" y="2334517"/>
            <a:ext cx="7840673" cy="369332"/>
          </a:xfrm>
          <a:prstGeom prst="rect">
            <a:avLst/>
          </a:prstGeom>
        </p:spPr>
        <p:txBody>
          <a:bodyPr wrap="none">
            <a:spAutoFit/>
          </a:bodyPr>
          <a:lstStyle/>
          <a:p>
            <a:r>
              <a:rPr lang="it-IT" dirty="0" smtClean="0">
                <a:solidFill>
                  <a:srgbClr val="002060"/>
                </a:solidFill>
                <a:latin typeface="Arial" panose="020B0604020202020204" pitchFamily="34" charset="0"/>
                <a:cs typeface="Arial" panose="020B0604020202020204" pitchFamily="34" charset="0"/>
              </a:rPr>
              <a:t>A flat bottom potential is applied between some host atoms and gust atoms</a:t>
            </a:r>
            <a:endParaRPr lang="en-GB" dirty="0"/>
          </a:p>
        </p:txBody>
      </p:sp>
      <mc:AlternateContent xmlns:mc="http://schemas.openxmlformats.org/markup-compatibility/2006" xmlns:a14="http://schemas.microsoft.com/office/drawing/2010/main">
        <mc:Choice Requires="a14">
          <p:sp>
            <p:nvSpPr>
              <p:cNvPr id="24" name="TextBox 23"/>
              <p:cNvSpPr txBox="1"/>
              <p:nvPr/>
            </p:nvSpPr>
            <p:spPr>
              <a:xfrm>
                <a:off x="3089267" y="1484784"/>
                <a:ext cx="3006336" cy="7036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it-IT" b="0" i="1" smtClean="0">
                              <a:latin typeface="Cambria Math" panose="02040503050406030204" pitchFamily="18" charset="0"/>
                            </a:rPr>
                          </m:ctrlPr>
                        </m:funcPr>
                        <m:fName>
                          <m:r>
                            <m:rPr>
                              <m:sty m:val="p"/>
                            </m:rPr>
                            <a:rPr lang="en-GB" b="0" i="0" smtClean="0">
                              <a:latin typeface="Cambria Math"/>
                            </a:rPr>
                            <m:t>Δ</m:t>
                          </m:r>
                          <m:sSub>
                            <m:sSubPr>
                              <m:ctrlPr>
                                <a:rPr lang="en-GB" b="0" i="1" smtClean="0">
                                  <a:latin typeface="Cambria Math" panose="02040503050406030204" pitchFamily="18" charset="0"/>
                                </a:rPr>
                              </m:ctrlPr>
                            </m:sSubPr>
                            <m:e>
                              <m:r>
                                <a:rPr lang="en-GB" b="0" i="1" smtClean="0">
                                  <a:latin typeface="Cambria Math"/>
                                </a:rPr>
                                <m:t>𝐺</m:t>
                              </m:r>
                            </m:e>
                            <m:sub>
                              <m:r>
                                <a:rPr lang="en-GB" b="0" i="1" smtClean="0">
                                  <a:latin typeface="Cambria Math"/>
                                </a:rPr>
                                <m:t>𝑠𝑡𝑑</m:t>
                              </m:r>
                            </m:sub>
                          </m:sSub>
                        </m:fName>
                        <m:e>
                          <m:func>
                            <m:funcPr>
                              <m:ctrlPr>
                                <a:rPr lang="it-IT" b="0" i="1" smtClean="0">
                                  <a:latin typeface="Cambria Math" panose="02040503050406030204" pitchFamily="18" charset="0"/>
                                </a:rPr>
                              </m:ctrlPr>
                            </m:funcPr>
                            <m:fName/>
                            <m:e>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𝑘</m:t>
                                  </m:r>
                                </m:e>
                                <m:sub>
                                  <m:r>
                                    <a:rPr lang="it-IT" b="0" i="1" smtClean="0">
                                      <a:latin typeface="Cambria Math"/>
                                    </a:rPr>
                                    <m:t>𝐵</m:t>
                                  </m:r>
                                </m:sub>
                              </m:sSub>
                              <m:r>
                                <a:rPr lang="it-IT" b="0" i="1" smtClean="0">
                                  <a:latin typeface="Cambria Math"/>
                                </a:rPr>
                                <m:t>𝑇𝑙𝑛</m:t>
                              </m:r>
                              <m:r>
                                <a:rPr lang="it-IT" b="0" i="1" smtClean="0">
                                  <a:latin typeface="Cambria Math"/>
                                </a:rPr>
                                <m:t> </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a:rPr>
                                        <m:t>𝑍</m:t>
                                      </m:r>
                                    </m:e>
                                    <m:sub>
                                      <m:r>
                                        <a:rPr lang="it-IT" b="0" i="1" smtClean="0">
                                          <a:latin typeface="Cambria Math"/>
                                        </a:rPr>
                                        <m:t>∞</m:t>
                                      </m:r>
                                      <m:sSup>
                                        <m:sSupPr>
                                          <m:ctrlPr>
                                            <a:rPr lang="it-IT" b="0" i="1" smtClean="0">
                                              <a:latin typeface="Cambria Math" panose="02040503050406030204" pitchFamily="18" charset="0"/>
                                            </a:rPr>
                                          </m:ctrlPr>
                                        </m:sSupPr>
                                        <m:e>
                                          <m:r>
                                            <a:rPr lang="en-GB" b="0" i="1" smtClean="0">
                                              <a:latin typeface="Cambria Math"/>
                                            </a:rPr>
                                            <m:t>𝐺</m:t>
                                          </m:r>
                                        </m:e>
                                        <m:sup>
                                          <m:r>
                                            <a:rPr lang="it-IT" b="0" i="1" smtClean="0">
                                              <a:latin typeface="Cambria Math"/>
                                            </a:rPr>
                                            <m:t>𝑖𝑑𝑒𝑎𝑙</m:t>
                                          </m:r>
                                        </m:sup>
                                      </m:sSup>
                                    </m:sub>
                                  </m:sSub>
                                </m:num>
                                <m:den>
                                  <m:sSubSup>
                                    <m:sSubSupPr>
                                      <m:ctrlPr>
                                        <a:rPr lang="it-IT" b="0" i="1" smtClean="0">
                                          <a:latin typeface="Cambria Math" panose="02040503050406030204" pitchFamily="18" charset="0"/>
                                        </a:rPr>
                                      </m:ctrlPr>
                                    </m:sSubSupPr>
                                    <m:e>
                                      <m:r>
                                        <a:rPr lang="it-IT" b="0" i="1" smtClean="0">
                                          <a:latin typeface="Cambria Math"/>
                                        </a:rPr>
                                        <m:t>𝑍</m:t>
                                      </m:r>
                                    </m:e>
                                    <m:sub>
                                      <m:sSup>
                                        <m:sSupPr>
                                          <m:ctrlPr>
                                            <a:rPr lang="en-GB" b="0" i="1" smtClean="0">
                                              <a:latin typeface="Cambria Math" panose="02040503050406030204" pitchFamily="18" charset="0"/>
                                            </a:rPr>
                                          </m:ctrlPr>
                                        </m:sSupPr>
                                        <m:e>
                                          <m:r>
                                            <a:rPr lang="en-GB" b="0" i="1" smtClean="0">
                                              <a:latin typeface="Cambria Math"/>
                                            </a:rPr>
                                            <m:t>𝐺</m:t>
                                          </m:r>
                                        </m:e>
                                        <m:sup>
                                          <m:r>
                                            <a:rPr lang="en-GB" b="0" i="1" smtClean="0">
                                              <a:latin typeface="Cambria Math"/>
                                            </a:rPr>
                                            <m:t>𝑖𝑑𝑒𝑎𝑙</m:t>
                                          </m:r>
                                        </m:sup>
                                      </m:sSup>
                                    </m:sub>
                                    <m:sup/>
                                  </m:sSubSup>
                                </m:den>
                              </m:f>
                            </m:e>
                          </m:func>
                        </m:e>
                      </m:func>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089267" y="1484784"/>
                <a:ext cx="3006336" cy="703654"/>
              </a:xfrm>
              <a:prstGeom prst="rect">
                <a:avLst/>
              </a:prstGeom>
              <a:blipFill rotWithShape="1">
                <a:blip r:embed="rId4"/>
                <a:stretch>
                  <a:fillRect/>
                </a:stretch>
              </a:blipFill>
            </p:spPr>
            <p:txBody>
              <a:bodyPr/>
              <a:lstStyle/>
              <a:p>
                <a:r>
                  <a:rPr lang="en-GB">
                    <a:noFill/>
                  </a:rPr>
                  <a:t> </a:t>
                </a:r>
              </a:p>
            </p:txBody>
          </p:sp>
        </mc:Fallback>
      </mc:AlternateContent>
      <p:sp>
        <p:nvSpPr>
          <p:cNvPr id="25" name="Rectangle 24"/>
          <p:cNvSpPr/>
          <p:nvPr/>
        </p:nvSpPr>
        <p:spPr>
          <a:xfrm>
            <a:off x="666236" y="3845973"/>
            <a:ext cx="6968574" cy="369332"/>
          </a:xfrm>
          <a:prstGeom prst="rect">
            <a:avLst/>
          </a:prstGeom>
        </p:spPr>
        <p:txBody>
          <a:bodyPr wrap="none">
            <a:spAutoFit/>
          </a:bodyPr>
          <a:lstStyle/>
          <a:p>
            <a:r>
              <a:rPr lang="it-IT" dirty="0" smtClean="0">
                <a:solidFill>
                  <a:srgbClr val="002060"/>
                </a:solidFill>
                <a:latin typeface="Arial" panose="020B0604020202020204" pitchFamily="34" charset="0"/>
                <a:cs typeface="Arial" panose="020B0604020202020204" pitchFamily="34" charset="0"/>
              </a:rPr>
              <a:t>By considering such a potential the configuration integrals become:</a:t>
            </a:r>
            <a:endParaRPr lang="en-GB" dirty="0"/>
          </a:p>
        </p:txBody>
      </p:sp>
      <p:pic>
        <p:nvPicPr>
          <p:cNvPr id="26" name="Picture 6" descr="https://latex.codecogs.com/gif.latex?%5Cinline%20%5Cdpi%7B200%7D%20Z_%7B%5Cinfty%20L%5E%7Bideal%7D%7D%3D%20%5Cint_%7B-%5Cinfty%7D%5E%7B&amp;plus;%5Cinfty%7D%5Cint_%7B0%7D%5E%7B2%5Cpi%7D%5Cint_%7B0%7D%5E%7B%5Cpi%7D%5Cint_%7B0%7D%5E%7B2%5Cpi%7De%5E%7B-%5Cbeta%20U%28%5Cmathbf%7Br%7D%5E3%2C%5Calpha%2C%5Cbeta%2C%5Cgamma%29%7Dd%5Cmathbf%7Br%5E3%7Dd%5Calpha%20d%5Cbeta%20d%5Cgamma%20%3D%208%5Cpi%5E2%20%5Ctimes%20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244" y="4215305"/>
            <a:ext cx="7896225" cy="4095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latex.codecogs.com/gif.latex?%5Cinline%20%5Cdpi%7B200%7D%20Z_%7BL%5E%7Bideal%7D%7D%3D%20%5Cint_%7B-%5Cinfty%7D%5E%7B&amp;plus;%5Cinfty%7D%5Cint_%7B0%7D%5E%7B2%5Cpi%7D%5Cint_%7B0%7D%5E%7B%5Cpi%7D%5Cint_%7B0%7D%5E%7B2%5Cpi%7De%5E%7B-%5Cbeta%20U%28%5Cmathbf%7Br%7D%5E3%2C%5Calpha%2C%5Cbeta%2C%5Cgamma%29%7Dd%5Cmathbf%7Br%5E3%7Dd%5Calpha%20d%5Cbeta%20d%5Cgamma%20%3D%208%5Cpi%5E2%20%5Ctimes%20V%5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199" y="4719361"/>
            <a:ext cx="7781925" cy="4095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s://latex.codecogs.com/gif.latex?%5Cinline%20%5Cdpi%7B200%7D%20%5Cfrac%7B%20Z_%7B%5Cinfty%20L%5E%7Bideal%7D%7D%20%7D%7BZ_%7BL%5E%7Bideal%7D%7D%7D%20%3D%20%5Cfrac%7BV%7D%7BV%5E0%7D%20%3D%20%5Cfrac%7BV%7D%7B1M%7D%20%3D%20%5Cfrac%7BV%7D%7B1660%20%5Cfrac%7B%5CAA%5E3%7D%7Bmol%7D%20%7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5677365"/>
            <a:ext cx="5131176" cy="919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8244" y="4215305"/>
            <a:ext cx="1025444"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4" name="TextBox 3"/>
              <p:cNvSpPr txBox="1"/>
              <p:nvPr/>
            </p:nvSpPr>
            <p:spPr>
              <a:xfrm>
                <a:off x="683568" y="4166528"/>
                <a:ext cx="1317861" cy="486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m:t>
                          </m:r>
                          <m:sSup>
                            <m:sSupPr>
                              <m:ctrlPr>
                                <a:rPr lang="en-GB" sz="2400" b="0" i="1" smtClean="0">
                                  <a:latin typeface="Cambria Math" panose="02040503050406030204" pitchFamily="18" charset="0"/>
                                </a:rPr>
                              </m:ctrlPr>
                            </m:sSupPr>
                            <m:e>
                              <m:r>
                                <a:rPr lang="en-GB" sz="2400" b="0" i="1" smtClean="0">
                                  <a:latin typeface="Cambria Math"/>
                                </a:rPr>
                                <m:t>𝐺</m:t>
                              </m:r>
                            </m:e>
                            <m:sup>
                              <m:r>
                                <a:rPr lang="en-GB" sz="2400" b="0" i="1" smtClean="0">
                                  <a:latin typeface="Cambria Math"/>
                                </a:rPr>
                                <m:t>𝑖𝑑𝑒𝑎𝑙</m:t>
                              </m:r>
                            </m:sup>
                          </m:sSup>
                        </m:sub>
                      </m:sSub>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683568" y="4166528"/>
                <a:ext cx="1317861" cy="486608"/>
              </a:xfrm>
              <a:prstGeom prst="rect">
                <a:avLst/>
              </a:prstGeom>
              <a:blipFill rotWithShape="1">
                <a:blip r:embed="rId8"/>
                <a:stretch>
                  <a:fillRect b="-5000"/>
                </a:stretch>
              </a:blipFill>
            </p:spPr>
            <p:txBody>
              <a:bodyPr/>
              <a:lstStyle/>
              <a:p>
                <a:r>
                  <a:rPr lang="en-GB">
                    <a:noFill/>
                  </a:rPr>
                  <a:t> </a:t>
                </a:r>
              </a:p>
            </p:txBody>
          </p:sp>
        </mc:Fallback>
      </mc:AlternateContent>
      <p:sp>
        <p:nvSpPr>
          <p:cNvPr id="29" name="Rectangle 28"/>
          <p:cNvSpPr/>
          <p:nvPr/>
        </p:nvSpPr>
        <p:spPr>
          <a:xfrm>
            <a:off x="666236" y="4719361"/>
            <a:ext cx="1025444"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30" name="TextBox 29"/>
              <p:cNvSpPr txBox="1"/>
              <p:nvPr/>
            </p:nvSpPr>
            <p:spPr>
              <a:xfrm>
                <a:off x="652615" y="4670584"/>
                <a:ext cx="1111073" cy="486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a:rPr>
                            <m:t>𝑍</m:t>
                          </m:r>
                        </m:e>
                        <m:sub>
                          <m:sSup>
                            <m:sSupPr>
                              <m:ctrlPr>
                                <a:rPr lang="en-GB" sz="2400" b="0" i="1" smtClean="0">
                                  <a:latin typeface="Cambria Math" panose="02040503050406030204" pitchFamily="18" charset="0"/>
                                </a:rPr>
                              </m:ctrlPr>
                            </m:sSupPr>
                            <m:e>
                              <m:r>
                                <a:rPr lang="en-GB" sz="2400" b="0" i="1" smtClean="0">
                                  <a:latin typeface="Cambria Math"/>
                                </a:rPr>
                                <m:t>𝐺</m:t>
                              </m:r>
                            </m:e>
                            <m:sup>
                              <m:r>
                                <a:rPr lang="en-GB" sz="2400" b="0" i="1" smtClean="0">
                                  <a:latin typeface="Cambria Math"/>
                                </a:rPr>
                                <m:t>𝑖𝑑𝑒𝑎𝑙</m:t>
                              </m:r>
                            </m:sup>
                          </m:sSup>
                        </m:sub>
                      </m:sSub>
                    </m:oMath>
                  </m:oMathPara>
                </a14:m>
                <a:endParaRPr lang="en-GB"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52615" y="4670584"/>
                <a:ext cx="1111073" cy="486608"/>
              </a:xfrm>
              <a:prstGeom prst="rect">
                <a:avLst/>
              </a:prstGeom>
              <a:blipFill rotWithShape="1">
                <a:blip r:embed="rId9"/>
                <a:stretch>
                  <a:fillRect b="-5000"/>
                </a:stretch>
              </a:blipFill>
            </p:spPr>
            <p:txBody>
              <a:bodyPr/>
              <a:lstStyle/>
              <a:p>
                <a:r>
                  <a:rPr lang="en-GB">
                    <a:noFill/>
                  </a:rPr>
                  <a:t> </a:t>
                </a:r>
              </a:p>
            </p:txBody>
          </p:sp>
        </mc:Fallback>
      </mc:AlternateContent>
      <p:sp>
        <p:nvSpPr>
          <p:cNvPr id="31" name="Rectangle 30"/>
          <p:cNvSpPr/>
          <p:nvPr/>
        </p:nvSpPr>
        <p:spPr>
          <a:xfrm>
            <a:off x="2267744" y="5517232"/>
            <a:ext cx="1512168" cy="425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a:off x="2538444" y="6043761"/>
            <a:ext cx="1025444"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35" name="TextBox 34"/>
              <p:cNvSpPr txBox="1"/>
              <p:nvPr/>
            </p:nvSpPr>
            <p:spPr>
              <a:xfrm>
                <a:off x="2495629" y="6021288"/>
                <a:ext cx="1111073" cy="486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a:rPr>
                            <m:t>𝑍</m:t>
                          </m:r>
                        </m:e>
                        <m:sub>
                          <m:sSup>
                            <m:sSupPr>
                              <m:ctrlPr>
                                <a:rPr lang="en-GB" sz="2400" b="0" i="1" smtClean="0">
                                  <a:latin typeface="Cambria Math" panose="02040503050406030204" pitchFamily="18" charset="0"/>
                                </a:rPr>
                              </m:ctrlPr>
                            </m:sSupPr>
                            <m:e>
                              <m:r>
                                <a:rPr lang="en-GB" sz="2400" b="0" i="1" smtClean="0">
                                  <a:latin typeface="Cambria Math"/>
                                </a:rPr>
                                <m:t>𝐺</m:t>
                              </m:r>
                            </m:e>
                            <m:sup>
                              <m:r>
                                <a:rPr lang="en-GB" sz="2400" b="0" i="1" smtClean="0">
                                  <a:latin typeface="Cambria Math"/>
                                </a:rPr>
                                <m:t>𝑖𝑑𝑒𝑎𝑙</m:t>
                              </m:r>
                            </m:sup>
                          </m:sSup>
                        </m:sub>
                      </m:sSub>
                    </m:oMath>
                  </m:oMathPara>
                </a14:m>
                <a:endParaRPr lang="en-GB"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495629" y="6021288"/>
                <a:ext cx="1111073" cy="486608"/>
              </a:xfrm>
              <a:prstGeom prst="rect">
                <a:avLst/>
              </a:prstGeom>
              <a:blipFill rotWithShape="1">
                <a:blip r:embed="rId10"/>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411760" y="5456222"/>
                <a:ext cx="1317861" cy="486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a:rPr>
                            <m:t>𝑍</m:t>
                          </m:r>
                        </m:e>
                        <m:sub>
                          <m:r>
                            <a:rPr lang="en-GB" sz="2400" b="0" i="1" smtClean="0">
                              <a:latin typeface="Cambria Math"/>
                            </a:rPr>
                            <m:t>∞</m:t>
                          </m:r>
                          <m:sSup>
                            <m:sSupPr>
                              <m:ctrlPr>
                                <a:rPr lang="en-GB" sz="2400" b="0" i="1" smtClean="0">
                                  <a:latin typeface="Cambria Math" panose="02040503050406030204" pitchFamily="18" charset="0"/>
                                </a:rPr>
                              </m:ctrlPr>
                            </m:sSupPr>
                            <m:e>
                              <m:r>
                                <a:rPr lang="en-GB" sz="2400" b="0" i="1" smtClean="0">
                                  <a:latin typeface="Cambria Math"/>
                                </a:rPr>
                                <m:t>𝐺</m:t>
                              </m:r>
                            </m:e>
                            <m:sup>
                              <m:r>
                                <a:rPr lang="en-GB" sz="2400" b="0" i="1" smtClean="0">
                                  <a:latin typeface="Cambria Math"/>
                                </a:rPr>
                                <m:t>𝑖𝑑𝑒𝑎𝑙</m:t>
                              </m:r>
                            </m:sup>
                          </m:sSup>
                        </m:sub>
                      </m:sSub>
                    </m:oMath>
                  </m:oMathPara>
                </a14:m>
                <a:endParaRPr lang="en-GB"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2411760" y="5456222"/>
                <a:ext cx="1317861" cy="486608"/>
              </a:xfrm>
              <a:prstGeom prst="rect">
                <a:avLst/>
              </a:prstGeom>
              <a:blipFill rotWithShape="1">
                <a:blip r:embed="rId11"/>
                <a:stretch>
                  <a:fillRect b="-5000"/>
                </a:stretch>
              </a:blipFill>
            </p:spPr>
            <p:txBody>
              <a:bodyPr/>
              <a:lstStyle/>
              <a:p>
                <a:r>
                  <a:rPr lang="en-GB">
                    <a:noFill/>
                  </a:rPr>
                  <a:t> </a:t>
                </a:r>
              </a:p>
            </p:txBody>
          </p:sp>
        </mc:Fallback>
      </mc:AlternateContent>
    </p:spTree>
    <p:extLst>
      <p:ext uri="{BB962C8B-B14F-4D97-AF65-F5344CB8AC3E}">
        <p14:creationId xmlns:p14="http://schemas.microsoft.com/office/powerpoint/2010/main" val="582448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Presentations\YMF\Reproducibility\allbonds\Sire_ab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4" t="8216" r="7937" b="6068"/>
          <a:stretch/>
        </p:blipFill>
        <p:spPr bwMode="auto">
          <a:xfrm>
            <a:off x="179512" y="1700808"/>
            <a:ext cx="8784976" cy="48432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755576" y="44624"/>
            <a:ext cx="8130752"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How did we realize that constraints were the problem?</a:t>
            </a:r>
            <a:endParaRPr lang="en-GB" sz="2400" b="1" dirty="0">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360613" y="1157911"/>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sp>
        <p:nvSpPr>
          <p:cNvPr id="35" name="TextBox 34"/>
          <p:cNvSpPr txBox="1"/>
          <p:nvPr/>
        </p:nvSpPr>
        <p:spPr>
          <a:xfrm>
            <a:off x="1183544" y="5694347"/>
            <a:ext cx="5764720"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 relative free energy of hydration</a:t>
            </a:r>
          </a:p>
          <a:p>
            <a:r>
              <a:rPr lang="en-GB" sz="2400" dirty="0" smtClean="0">
                <a:latin typeface="Arial" panose="020B0604020202020204" pitchFamily="34" charset="0"/>
                <a:cs typeface="Arial" panose="020B0604020202020204" pitchFamily="34" charset="0"/>
              </a:rPr>
              <a:t>A: relative from two absolute calculations</a:t>
            </a:r>
          </a:p>
        </p:txBody>
      </p:sp>
      <p:sp>
        <p:nvSpPr>
          <p:cNvPr id="36" name="TextBox 35"/>
          <p:cNvSpPr txBox="1"/>
          <p:nvPr/>
        </p:nvSpPr>
        <p:spPr>
          <a:xfrm>
            <a:off x="1140180" y="2276872"/>
            <a:ext cx="407484"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a:t>
            </a:r>
            <a:endParaRPr lang="en-GB" sz="2400" dirty="0">
              <a:latin typeface="Arial" panose="020B0604020202020204" pitchFamily="34" charset="0"/>
              <a:cs typeface="Arial" panose="020B0604020202020204" pitchFamily="34" charset="0"/>
            </a:endParaRPr>
          </a:p>
        </p:txBody>
      </p:sp>
      <p:sp>
        <p:nvSpPr>
          <p:cNvPr id="37" name="TextBox 36"/>
          <p:cNvSpPr txBox="1"/>
          <p:nvPr/>
        </p:nvSpPr>
        <p:spPr>
          <a:xfrm>
            <a:off x="1589862" y="1916832"/>
            <a:ext cx="38985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A</a:t>
            </a:r>
            <a:endParaRPr lang="en-GB" sz="2400" dirty="0">
              <a:latin typeface="Arial" panose="020B0604020202020204" pitchFamily="34" charset="0"/>
              <a:cs typeface="Arial" panose="020B0604020202020204" pitchFamily="34" charset="0"/>
            </a:endParaRPr>
          </a:p>
        </p:txBody>
      </p:sp>
      <p:sp>
        <p:nvSpPr>
          <p:cNvPr id="38" name="TextBox 37"/>
          <p:cNvSpPr txBox="1"/>
          <p:nvPr/>
        </p:nvSpPr>
        <p:spPr>
          <a:xfrm>
            <a:off x="2436324" y="3043020"/>
            <a:ext cx="407484"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a:t>
            </a:r>
            <a:endParaRPr lang="en-GB" sz="2400" dirty="0">
              <a:latin typeface="Arial" panose="020B0604020202020204" pitchFamily="34" charset="0"/>
              <a:cs typeface="Arial" panose="020B0604020202020204" pitchFamily="34" charset="0"/>
            </a:endParaRPr>
          </a:p>
        </p:txBody>
      </p:sp>
      <p:sp>
        <p:nvSpPr>
          <p:cNvPr id="39" name="TextBox 38"/>
          <p:cNvSpPr txBox="1"/>
          <p:nvPr/>
        </p:nvSpPr>
        <p:spPr>
          <a:xfrm>
            <a:off x="2813998" y="2708920"/>
            <a:ext cx="38985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A</a:t>
            </a:r>
            <a:endParaRPr lang="en-GB" sz="2400" dirty="0">
              <a:latin typeface="Arial" panose="020B0604020202020204" pitchFamily="34" charset="0"/>
              <a:cs typeface="Arial" panose="020B0604020202020204" pitchFamily="34" charset="0"/>
            </a:endParaRPr>
          </a:p>
        </p:txBody>
      </p:sp>
      <p:sp>
        <p:nvSpPr>
          <p:cNvPr id="40" name="TextBox 39"/>
          <p:cNvSpPr txBox="1"/>
          <p:nvPr/>
        </p:nvSpPr>
        <p:spPr>
          <a:xfrm>
            <a:off x="3660460" y="3284984"/>
            <a:ext cx="407484"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a:t>
            </a:r>
            <a:endParaRPr lang="en-GB" sz="2400" dirty="0">
              <a:latin typeface="Arial" panose="020B0604020202020204" pitchFamily="34" charset="0"/>
              <a:cs typeface="Arial" panose="020B0604020202020204" pitchFamily="34" charset="0"/>
            </a:endParaRPr>
          </a:p>
        </p:txBody>
      </p:sp>
      <p:sp>
        <p:nvSpPr>
          <p:cNvPr id="41" name="TextBox 40"/>
          <p:cNvSpPr txBox="1"/>
          <p:nvPr/>
        </p:nvSpPr>
        <p:spPr>
          <a:xfrm>
            <a:off x="4038134" y="2852936"/>
            <a:ext cx="38985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A</a:t>
            </a:r>
            <a:endParaRPr lang="en-GB" sz="2400" dirty="0">
              <a:latin typeface="Arial" panose="020B0604020202020204" pitchFamily="34" charset="0"/>
              <a:cs typeface="Arial" panose="020B0604020202020204" pitchFamily="34" charset="0"/>
            </a:endParaRPr>
          </a:p>
        </p:txBody>
      </p:sp>
      <p:sp>
        <p:nvSpPr>
          <p:cNvPr id="42" name="TextBox 41"/>
          <p:cNvSpPr txBox="1"/>
          <p:nvPr/>
        </p:nvSpPr>
        <p:spPr>
          <a:xfrm>
            <a:off x="4956604" y="4149080"/>
            <a:ext cx="407484"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a:t>
            </a:r>
            <a:endParaRPr lang="en-GB" sz="2400" dirty="0">
              <a:latin typeface="Arial" panose="020B0604020202020204" pitchFamily="34" charset="0"/>
              <a:cs typeface="Arial" panose="020B0604020202020204" pitchFamily="34" charset="0"/>
            </a:endParaRPr>
          </a:p>
        </p:txBody>
      </p:sp>
      <p:sp>
        <p:nvSpPr>
          <p:cNvPr id="43" name="TextBox 42"/>
          <p:cNvSpPr txBox="1"/>
          <p:nvPr/>
        </p:nvSpPr>
        <p:spPr>
          <a:xfrm>
            <a:off x="5364088" y="4047455"/>
            <a:ext cx="38985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A</a:t>
            </a:r>
            <a:endParaRPr lang="en-GB" sz="2400" dirty="0">
              <a:latin typeface="Arial" panose="020B0604020202020204" pitchFamily="34" charset="0"/>
              <a:cs typeface="Arial" panose="020B0604020202020204" pitchFamily="34" charset="0"/>
            </a:endParaRPr>
          </a:p>
        </p:txBody>
      </p:sp>
      <p:sp>
        <p:nvSpPr>
          <p:cNvPr id="44" name="TextBox 43"/>
          <p:cNvSpPr txBox="1"/>
          <p:nvPr/>
        </p:nvSpPr>
        <p:spPr>
          <a:xfrm>
            <a:off x="6180740" y="5661248"/>
            <a:ext cx="407484"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a:t>
            </a:r>
            <a:endParaRPr lang="en-GB" sz="2400" dirty="0">
              <a:latin typeface="Arial" panose="020B0604020202020204" pitchFamily="34" charset="0"/>
              <a:cs typeface="Arial" panose="020B0604020202020204" pitchFamily="34" charset="0"/>
            </a:endParaRPr>
          </a:p>
        </p:txBody>
      </p:sp>
      <p:sp>
        <p:nvSpPr>
          <p:cNvPr id="45" name="TextBox 44"/>
          <p:cNvSpPr txBox="1"/>
          <p:nvPr/>
        </p:nvSpPr>
        <p:spPr>
          <a:xfrm>
            <a:off x="6630422" y="5301208"/>
            <a:ext cx="38985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A</a:t>
            </a:r>
            <a:endParaRPr lang="en-GB" sz="2400" dirty="0">
              <a:latin typeface="Arial" panose="020B0604020202020204" pitchFamily="34" charset="0"/>
              <a:cs typeface="Arial" panose="020B0604020202020204" pitchFamily="34" charset="0"/>
            </a:endParaRPr>
          </a:p>
        </p:txBody>
      </p:sp>
      <p:sp>
        <p:nvSpPr>
          <p:cNvPr id="46" name="TextBox 45"/>
          <p:cNvSpPr txBox="1"/>
          <p:nvPr/>
        </p:nvSpPr>
        <p:spPr>
          <a:xfrm>
            <a:off x="7476884" y="2607295"/>
            <a:ext cx="407484"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a:t>
            </a:r>
            <a:endParaRPr lang="en-GB" sz="2400" dirty="0">
              <a:latin typeface="Arial" panose="020B0604020202020204" pitchFamily="34" charset="0"/>
              <a:cs typeface="Arial" panose="020B0604020202020204" pitchFamily="34" charset="0"/>
            </a:endParaRPr>
          </a:p>
        </p:txBody>
      </p:sp>
      <p:sp>
        <p:nvSpPr>
          <p:cNvPr id="47" name="TextBox 46"/>
          <p:cNvSpPr txBox="1"/>
          <p:nvPr/>
        </p:nvSpPr>
        <p:spPr>
          <a:xfrm>
            <a:off x="7859804" y="1916832"/>
            <a:ext cx="38985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A</a:t>
            </a:r>
            <a:endParaRPr lang="en-GB" sz="2400" dirty="0">
              <a:latin typeface="Arial" panose="020B0604020202020204" pitchFamily="34" charset="0"/>
              <a:cs typeface="Arial" panose="020B0604020202020204" pitchFamily="34" charset="0"/>
            </a:endParaRPr>
          </a:p>
        </p:txBody>
      </p:sp>
      <p:cxnSp>
        <p:nvCxnSpPr>
          <p:cNvPr id="25" name="Straight Connector 24"/>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6" name="Rectangle 12"/>
          <p:cNvSpPr>
            <a:spLocks noChangeArrowheads="1"/>
          </p:cNvSpPr>
          <p:nvPr/>
        </p:nvSpPr>
        <p:spPr bwMode="auto">
          <a:xfrm>
            <a:off x="2504629" y="797871"/>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altLang="en-US" sz="1200" b="1">
              <a:solidFill>
                <a:srgbClr val="183883"/>
              </a:solidFill>
            </a:endParaRPr>
          </a:p>
          <a:p>
            <a:pPr algn="ctr" eaLnBrk="1" fontAlgn="base" hangingPunct="1">
              <a:spcBef>
                <a:spcPct val="0"/>
              </a:spcBef>
              <a:spcAft>
                <a:spcPct val="0"/>
              </a:spcAft>
            </a:pPr>
            <a:endParaRPr lang="en-US" altLang="en-US" sz="1800" b="1">
              <a:solidFill>
                <a:srgbClr val="183883"/>
              </a:solidFill>
            </a:endParaRPr>
          </a:p>
        </p:txBody>
      </p:sp>
      <p:pic>
        <p:nvPicPr>
          <p:cNvPr id="27" name="Picture 4" descr="C:\Users\Steboss\Documents\tolue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676589"/>
            <a:ext cx="648072" cy="10403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Steboss\Documents\2-methylfura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915383"/>
            <a:ext cx="967918" cy="7271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Steboss\Documents\2-methylindo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5334" y="525714"/>
            <a:ext cx="908189" cy="13420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Users\Steboss\Documents\neopenta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8344" y="906927"/>
            <a:ext cx="697183" cy="7814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 descr="C:\Users\Steboss\Documents\methano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5476" y="1074890"/>
            <a:ext cx="769734" cy="44554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115616" y="1043384"/>
            <a:ext cx="883575" cy="477054"/>
          </a:xfrm>
          <a:prstGeom prst="rect">
            <a:avLst/>
          </a:prstGeom>
          <a:noFill/>
        </p:spPr>
        <p:txBody>
          <a:bodyPr wrap="none" rtlCol="0">
            <a:spAutoFit/>
          </a:bodyPr>
          <a:lstStyle/>
          <a:p>
            <a:r>
              <a:rPr lang="en-GB" sz="2500" dirty="0" smtClean="0">
                <a:latin typeface="Arial" panose="020B0604020202020204" pitchFamily="34" charset="0"/>
                <a:cs typeface="Arial" panose="020B0604020202020204" pitchFamily="34" charset="0"/>
              </a:rPr>
              <a:t>C</a:t>
            </a:r>
            <a:r>
              <a:rPr lang="en-GB" sz="2500" baseline="-25000" dirty="0" smtClean="0">
                <a:latin typeface="Arial" panose="020B0604020202020204" pitchFamily="34" charset="0"/>
                <a:cs typeface="Arial" panose="020B0604020202020204" pitchFamily="34" charset="0"/>
              </a:rPr>
              <a:t>2</a:t>
            </a:r>
            <a:r>
              <a:rPr lang="en-GB" sz="2500" dirty="0" smtClean="0">
                <a:latin typeface="Arial" panose="020B0604020202020204" pitchFamily="34" charset="0"/>
                <a:cs typeface="Arial" panose="020B0604020202020204" pitchFamily="34" charset="0"/>
              </a:rPr>
              <a:t>H</a:t>
            </a:r>
            <a:r>
              <a:rPr lang="en-GB" sz="2500" baseline="-250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13429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334959" y="44624"/>
            <a:ext cx="5261377"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Unperturbed hydrogens constraint</a:t>
            </a:r>
            <a:endParaRPr lang="en-GB" sz="2400" b="1" dirty="0">
              <a:latin typeface="Arial" panose="020B0604020202020204" pitchFamily="34" charset="0"/>
              <a:cs typeface="Arial" panose="020B0604020202020204" pitchFamily="34" charset="0"/>
            </a:endParaRPr>
          </a:p>
        </p:txBody>
      </p:sp>
      <p:pic>
        <p:nvPicPr>
          <p:cNvPr id="1026" name="Picture 2" descr="Z:\Presentations\JBconference\unp_h_con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44824"/>
            <a:ext cx="7297288" cy="19678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95736" y="2115779"/>
            <a:ext cx="1224136" cy="712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732240" y="2139988"/>
            <a:ext cx="1656184" cy="712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331640" y="4365104"/>
            <a:ext cx="890488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a</a:t>
            </a:r>
            <a:r>
              <a:rPr lang="it-IT" sz="2400" dirty="0" smtClean="0">
                <a:solidFill>
                  <a:srgbClr val="FF0000"/>
                </a:solidFill>
                <a:latin typeface="Arial" panose="020B0604020202020204" pitchFamily="34" charset="0"/>
                <a:cs typeface="Arial" panose="020B0604020202020204" pitchFamily="34" charset="0"/>
              </a:rPr>
              <a:t>toms to be perturbed </a:t>
            </a:r>
            <a:r>
              <a:rPr lang="it-IT" sz="24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constraint on the h-bonds</a:t>
            </a:r>
            <a:endParaRPr lang="it-IT" sz="2400" dirty="0" smtClean="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827584" y="1844824"/>
            <a:ext cx="1296144" cy="196780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364088" y="1844824"/>
            <a:ext cx="1296144" cy="196780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715785" y="4983559"/>
            <a:ext cx="6240591" cy="461665"/>
          </a:xfrm>
          <a:prstGeom prst="rect">
            <a:avLst/>
          </a:prstGeom>
          <a:noFill/>
        </p:spPr>
        <p:txBody>
          <a:bodyPr wrap="square" rtlCol="0">
            <a:spAutoFit/>
          </a:bodyPr>
          <a:lstStyle/>
          <a:p>
            <a:r>
              <a:rPr lang="it-IT" sz="2400" dirty="0" smtClean="0">
                <a:solidFill>
                  <a:srgbClr val="002060"/>
                </a:solidFill>
                <a:latin typeface="Arial" panose="020B0604020202020204" pitchFamily="34" charset="0"/>
                <a:cs typeface="Arial" panose="020B0604020202020204" pitchFamily="34" charset="0"/>
              </a:rPr>
              <a:t>unperturbed atoms </a:t>
            </a:r>
            <a:r>
              <a:rPr lang="it-IT" sz="2400" dirty="0" smtClean="0">
                <a:solidFill>
                  <a:srgbClr val="002060"/>
                </a:solidFill>
                <a:latin typeface="Arial" panose="020B0604020202020204" pitchFamily="34" charset="0"/>
                <a:cs typeface="Arial" panose="020B0604020202020204" pitchFamily="34" charset="0"/>
                <a:sym typeface="Wingdings" panose="05000000000000000000" pitchFamily="2" charset="2"/>
              </a:rPr>
              <a:t> they can move freely</a:t>
            </a:r>
            <a:endParaRPr lang="it-IT" sz="24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95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p:bldP spid="8" grpId="0" animBg="1"/>
      <p:bldP spid="26" grpId="0" animBg="1"/>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957287" y="44624"/>
            <a:ext cx="5279009"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How to solve periodicity artefacts?</a:t>
            </a:r>
            <a:endParaRPr lang="en-GB" sz="2400" b="1" dirty="0">
              <a:latin typeface="Arial" panose="020B0604020202020204" pitchFamily="34" charset="0"/>
              <a:cs typeface="Arial" panose="020B0604020202020204" pitchFamily="34" charset="0"/>
            </a:endParaRPr>
          </a:p>
        </p:txBody>
      </p:sp>
      <p:sp>
        <p:nvSpPr>
          <p:cNvPr id="11" name="Rectangle 9"/>
          <p:cNvSpPr>
            <a:spLocks noChangeArrowheads="1"/>
          </p:cNvSpPr>
          <p:nvPr/>
        </p:nvSpPr>
        <p:spPr bwMode="auto">
          <a:xfrm>
            <a:off x="3575656" y="42847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endParaRPr lang="en-US" altLang="en-US" dirty="0">
              <a:solidFill>
                <a:srgbClr val="002060"/>
              </a:solidFill>
            </a:endParaRPr>
          </a:p>
          <a:p>
            <a:pPr marL="0" indent="0" eaLnBrk="1" hangingPunct="1"/>
            <a:endParaRPr lang="en-US" altLang="en-US" dirty="0">
              <a:solidFill>
                <a:schemeClr val="tx2"/>
              </a:solidFill>
            </a:endParaRPr>
          </a:p>
        </p:txBody>
      </p:sp>
      <p:sp>
        <p:nvSpPr>
          <p:cNvPr id="17" name="TextBox 16"/>
          <p:cNvSpPr txBox="1"/>
          <p:nvPr/>
        </p:nvSpPr>
        <p:spPr>
          <a:xfrm>
            <a:off x="14828" y="6167045"/>
            <a:ext cx="6372200" cy="646331"/>
          </a:xfrm>
          <a:prstGeom prst="rect">
            <a:avLst/>
          </a:prstGeom>
          <a:noFill/>
        </p:spPr>
        <p:txBody>
          <a:bodyPr wrap="square" rtlCol="0">
            <a:spAutoFit/>
          </a:bodyPr>
          <a:lstStyle/>
          <a:p>
            <a:r>
              <a:rPr lang="en-GB" sz="1200" dirty="0" err="1" smtClean="0">
                <a:solidFill>
                  <a:srgbClr val="002060"/>
                </a:solidFill>
                <a:latin typeface="Arial" panose="020B0604020202020204" pitchFamily="34" charset="0"/>
                <a:cs typeface="Arial" panose="020B0604020202020204" pitchFamily="34" charset="0"/>
              </a:rPr>
              <a:t>Kastenholz</a:t>
            </a:r>
            <a:r>
              <a:rPr lang="en-GB" sz="1200" dirty="0" smtClean="0">
                <a:solidFill>
                  <a:srgbClr val="002060"/>
                </a:solidFill>
                <a:latin typeface="Arial" panose="020B0604020202020204" pitchFamily="34" charset="0"/>
                <a:cs typeface="Arial" panose="020B0604020202020204" pitchFamily="34" charset="0"/>
              </a:rPr>
              <a:t> M. A., </a:t>
            </a:r>
            <a:r>
              <a:rPr lang="en-GB" sz="1200" dirty="0" err="1" smtClean="0">
                <a:solidFill>
                  <a:srgbClr val="002060"/>
                </a:solidFill>
                <a:latin typeface="Arial" panose="020B0604020202020204" pitchFamily="34" charset="0"/>
                <a:cs typeface="Arial" panose="020B0604020202020204" pitchFamily="34" charset="0"/>
              </a:rPr>
              <a:t>Hunenberger</a:t>
            </a:r>
            <a:r>
              <a:rPr lang="en-GB" sz="1200" dirty="0" smtClean="0">
                <a:solidFill>
                  <a:srgbClr val="002060"/>
                </a:solidFill>
                <a:latin typeface="Arial" panose="020B0604020202020204" pitchFamily="34" charset="0"/>
                <a:cs typeface="Arial" panose="020B0604020202020204" pitchFamily="34" charset="0"/>
              </a:rPr>
              <a:t> P. H, J. Chem. Phys,124,  22, 2006</a:t>
            </a:r>
          </a:p>
          <a:p>
            <a:r>
              <a:rPr lang="en-GB" sz="1200" dirty="0" smtClean="0">
                <a:solidFill>
                  <a:srgbClr val="002060"/>
                </a:solidFill>
                <a:latin typeface="Arial" panose="020B0604020202020204" pitchFamily="34" charset="0"/>
                <a:cs typeface="Arial" panose="020B0604020202020204" pitchFamily="34" charset="0"/>
              </a:rPr>
              <a:t>Rocklin et al., J. Chem. Phys., 139, 18, 20143</a:t>
            </a:r>
            <a:endParaRPr lang="en-GB" sz="1200" dirty="0">
              <a:solidFill>
                <a:srgbClr val="002060"/>
              </a:solidFill>
              <a:latin typeface="Arial" panose="020B0604020202020204" pitchFamily="34" charset="0"/>
              <a:cs typeface="Arial" panose="020B0604020202020204" pitchFamily="34" charset="0"/>
            </a:endParaRPr>
          </a:p>
          <a:p>
            <a:r>
              <a:rPr lang="en-GB" sz="1200" dirty="0" err="1" smtClean="0">
                <a:solidFill>
                  <a:srgbClr val="002060"/>
                </a:solidFill>
                <a:latin typeface="Arial" panose="020B0604020202020204" pitchFamily="34" charset="0"/>
                <a:cs typeface="Arial" panose="020B0604020202020204" pitchFamily="34" charset="0"/>
              </a:rPr>
              <a:t>Reif</a:t>
            </a:r>
            <a:r>
              <a:rPr lang="en-GB" sz="1200" dirty="0">
                <a:solidFill>
                  <a:srgbClr val="002060"/>
                </a:solidFill>
                <a:latin typeface="Arial" panose="020B0604020202020204" pitchFamily="34" charset="0"/>
                <a:cs typeface="Arial" panose="020B0604020202020204" pitchFamily="34" charset="0"/>
              </a:rPr>
              <a:t> </a:t>
            </a:r>
            <a:r>
              <a:rPr lang="en-GB" sz="1200" dirty="0" smtClean="0">
                <a:solidFill>
                  <a:srgbClr val="002060"/>
                </a:solidFill>
                <a:latin typeface="Arial" panose="020B0604020202020204" pitchFamily="34" charset="0"/>
                <a:cs typeface="Arial" panose="020B0604020202020204" pitchFamily="34" charset="0"/>
              </a:rPr>
              <a:t>M., </a:t>
            </a:r>
            <a:r>
              <a:rPr lang="en-GB" sz="1200" dirty="0" err="1" smtClean="0">
                <a:solidFill>
                  <a:srgbClr val="002060"/>
                </a:solidFill>
                <a:latin typeface="Arial" panose="020B0604020202020204" pitchFamily="34" charset="0"/>
                <a:cs typeface="Arial" panose="020B0604020202020204" pitchFamily="34" charset="0"/>
              </a:rPr>
              <a:t>Oostenbrink</a:t>
            </a:r>
            <a:r>
              <a:rPr lang="en-GB" sz="1200" dirty="0" smtClean="0">
                <a:solidFill>
                  <a:srgbClr val="002060"/>
                </a:solidFill>
                <a:latin typeface="Arial" panose="020B0604020202020204" pitchFamily="34" charset="0"/>
                <a:cs typeface="Arial" panose="020B0604020202020204" pitchFamily="34" charset="0"/>
              </a:rPr>
              <a:t> C., J. </a:t>
            </a:r>
            <a:r>
              <a:rPr lang="en-GB" sz="1200" dirty="0" err="1" smtClean="0">
                <a:solidFill>
                  <a:srgbClr val="002060"/>
                </a:solidFill>
                <a:latin typeface="Arial" panose="020B0604020202020204" pitchFamily="34" charset="0"/>
                <a:cs typeface="Arial" panose="020B0604020202020204" pitchFamily="34" charset="0"/>
              </a:rPr>
              <a:t>Comput</a:t>
            </a:r>
            <a:r>
              <a:rPr lang="en-GB" sz="1200" dirty="0" smtClean="0">
                <a:solidFill>
                  <a:srgbClr val="002060"/>
                </a:solidFill>
                <a:latin typeface="Arial" panose="020B0604020202020204" pitchFamily="34" charset="0"/>
                <a:cs typeface="Arial" panose="020B0604020202020204" pitchFamily="34" charset="0"/>
              </a:rPr>
              <a:t>. Chem., 38,  3, 2014</a:t>
            </a:r>
          </a:p>
        </p:txBody>
      </p:sp>
      <p:pic>
        <p:nvPicPr>
          <p:cNvPr id="3074" name="Picture 2" descr="Z:\Presentations\2017_02_21\ChgCorrections\aim_nbc_p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764704"/>
            <a:ext cx="6324600" cy="1511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668" y="2348880"/>
            <a:ext cx="9129172" cy="3785652"/>
          </a:xfrm>
          <a:prstGeom prst="rect">
            <a:avLst/>
          </a:prstGeom>
        </p:spPr>
        <p:txBody>
          <a:bodyPr wrap="square">
            <a:spAutoFit/>
          </a:bodyPr>
          <a:lstStyle/>
          <a:p>
            <a:pPr algn="ctr"/>
            <a:r>
              <a:rPr lang="it-IT" sz="2400" dirty="0" smtClean="0">
                <a:solidFill>
                  <a:srgbClr val="002060"/>
                </a:solidFill>
                <a:latin typeface="Arial" panose="020B0604020202020204" pitchFamily="34" charset="0"/>
                <a:cs typeface="Arial" panose="020B0604020202020204" pitchFamily="34" charset="0"/>
              </a:rPr>
              <a:t>Solving Poisson-Boltzmann equation we can have a correction for finite size and periodicity artefacts</a:t>
            </a:r>
          </a:p>
          <a:p>
            <a:pPr algn="ctr"/>
            <a:endParaRPr lang="it-IT" sz="2400" dirty="0">
              <a:solidFill>
                <a:srgbClr val="002060"/>
              </a:solidFill>
              <a:latin typeface="Arial" panose="020B0604020202020204" pitchFamily="34" charset="0"/>
              <a:cs typeface="Arial" panose="020B0604020202020204" pitchFamily="34" charset="0"/>
            </a:endParaRPr>
          </a:p>
          <a:p>
            <a:pPr algn="ctr"/>
            <a:endParaRPr lang="it-IT" sz="2400" dirty="0" smtClean="0">
              <a:solidFill>
                <a:srgbClr val="002060"/>
              </a:solidFill>
              <a:latin typeface="Arial" panose="020B0604020202020204" pitchFamily="34" charset="0"/>
              <a:cs typeface="Arial" panose="020B0604020202020204" pitchFamily="34" charset="0"/>
            </a:endParaRPr>
          </a:p>
          <a:p>
            <a:pPr algn="ctr"/>
            <a:endParaRPr lang="it-IT" sz="2400" dirty="0">
              <a:solidFill>
                <a:srgbClr val="002060"/>
              </a:solidFill>
              <a:latin typeface="Arial" panose="020B0604020202020204" pitchFamily="34" charset="0"/>
              <a:cs typeface="Arial" panose="020B0604020202020204" pitchFamily="34" charset="0"/>
            </a:endParaRPr>
          </a:p>
          <a:p>
            <a:pPr algn="ctr"/>
            <a:endParaRPr lang="it-IT" sz="2400" dirty="0" smtClean="0">
              <a:solidFill>
                <a:srgbClr val="002060"/>
              </a:solidFill>
              <a:latin typeface="Arial" panose="020B0604020202020204" pitchFamily="34" charset="0"/>
              <a:cs typeface="Arial" panose="020B0604020202020204" pitchFamily="34" charset="0"/>
            </a:endParaRPr>
          </a:p>
          <a:p>
            <a:pPr algn="ctr"/>
            <a:r>
              <a:rPr lang="it-IT" sz="2400" dirty="0" smtClean="0">
                <a:solidFill>
                  <a:srgbClr val="002060"/>
                </a:solidFill>
                <a:latin typeface="Arial" panose="020B0604020202020204" pitchFamily="34" charset="0"/>
                <a:cs typeface="Arial" panose="020B0604020202020204" pitchFamily="34" charset="0"/>
              </a:rPr>
              <a:t>electrostatic free energy under NON boundary condition</a:t>
            </a:r>
          </a:p>
          <a:p>
            <a:pPr algn="ctr"/>
            <a:endParaRPr lang="it-IT" sz="2400" dirty="0">
              <a:solidFill>
                <a:srgbClr val="002060"/>
              </a:solidFill>
              <a:latin typeface="Arial" panose="020B0604020202020204" pitchFamily="34" charset="0"/>
              <a:cs typeface="Arial" panose="020B0604020202020204" pitchFamily="34" charset="0"/>
            </a:endParaRPr>
          </a:p>
          <a:p>
            <a:pPr algn="ctr"/>
            <a:endParaRPr lang="it-IT" sz="2400" dirty="0">
              <a:solidFill>
                <a:srgbClr val="002060"/>
              </a:solidFill>
              <a:latin typeface="Arial" panose="020B0604020202020204" pitchFamily="34" charset="0"/>
              <a:cs typeface="Arial" panose="020B0604020202020204" pitchFamily="34" charset="0"/>
            </a:endParaRPr>
          </a:p>
          <a:p>
            <a:pPr algn="ctr"/>
            <a:r>
              <a:rPr lang="it-IT" sz="2400" dirty="0" smtClean="0">
                <a:solidFill>
                  <a:srgbClr val="002060"/>
                </a:solidFill>
                <a:latin typeface="Arial" panose="020B0604020202020204" pitchFamily="34" charset="0"/>
                <a:cs typeface="Arial" panose="020B0604020202020204" pitchFamily="34" charset="0"/>
              </a:rPr>
              <a:t>electrostatic free energy under PBC and reaction field</a:t>
            </a:r>
            <a:endParaRPr lang="en-GB" sz="2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438762" y="3468675"/>
                <a:ext cx="6805646" cy="1031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400" b="0" i="0" smtClean="0">
                          <a:latin typeface="Cambria Math"/>
                        </a:rPr>
                        <m:t>𝛻</m:t>
                      </m:r>
                      <m:d>
                        <m:dPr>
                          <m:ctrlPr>
                            <a:rPr lang="it-IT" sz="2400" b="0" i="1" smtClean="0">
                              <a:latin typeface="Cambria Math" panose="02040503050406030204" pitchFamily="18" charset="0"/>
                            </a:rPr>
                          </m:ctrlPr>
                        </m:dPr>
                        <m:e>
                          <m:r>
                            <a:rPr lang="it-IT" sz="2400" b="0" i="1" smtClean="0">
                              <a:latin typeface="Cambria Math"/>
                            </a:rPr>
                            <m:t>𝜖</m:t>
                          </m:r>
                          <m:d>
                            <m:dPr>
                              <m:ctrlPr>
                                <a:rPr lang="it-IT" sz="2400" b="0" i="1" smtClean="0">
                                  <a:latin typeface="Cambria Math" panose="02040503050406030204" pitchFamily="18" charset="0"/>
                                </a:rPr>
                              </m:ctrlPr>
                            </m:dPr>
                            <m:e>
                              <m:r>
                                <a:rPr lang="it-IT" sz="2400" b="1" i="1" smtClean="0">
                                  <a:latin typeface="Cambria Math"/>
                                </a:rPr>
                                <m:t>𝒓</m:t>
                              </m:r>
                            </m:e>
                          </m:d>
                          <m:r>
                            <a:rPr lang="it-IT" sz="2400" b="0" i="0" smtClean="0">
                              <a:latin typeface="Cambria Math"/>
                            </a:rPr>
                            <m:t>𝛻</m:t>
                          </m:r>
                          <m:r>
                            <m:rPr>
                              <m:sty m:val="p"/>
                            </m:rPr>
                            <a:rPr lang="it-IT" sz="2400" b="0" i="0" smtClean="0">
                              <a:latin typeface="Cambria Math"/>
                            </a:rPr>
                            <m:t>u</m:t>
                          </m:r>
                          <m:d>
                            <m:dPr>
                              <m:ctrlPr>
                                <a:rPr lang="it-IT" sz="2400" b="0" i="1" smtClean="0">
                                  <a:latin typeface="Cambria Math" panose="02040503050406030204" pitchFamily="18" charset="0"/>
                                </a:rPr>
                              </m:ctrlPr>
                            </m:dPr>
                            <m:e>
                              <m:r>
                                <a:rPr lang="it-IT" sz="2400" b="1" i="0" smtClean="0">
                                  <a:latin typeface="Cambria Math"/>
                                </a:rPr>
                                <m:t>𝐫</m:t>
                              </m:r>
                            </m:e>
                          </m:d>
                        </m:e>
                      </m:d>
                      <m:r>
                        <a:rPr lang="it-IT" sz="2400" b="0" i="0" smtClean="0">
                          <a:latin typeface="Cambria Math"/>
                        </a:rPr>
                        <m:t>+</m:t>
                      </m:r>
                      <m:sSup>
                        <m:sSupPr>
                          <m:ctrlPr>
                            <a:rPr lang="it-IT" sz="2400" b="0" i="1" smtClean="0">
                              <a:latin typeface="Cambria Math" panose="02040503050406030204" pitchFamily="18" charset="0"/>
                            </a:rPr>
                          </m:ctrlPr>
                        </m:sSupPr>
                        <m:e>
                          <m:r>
                            <a:rPr lang="it-IT" sz="2400" b="0" i="1" smtClean="0">
                              <a:latin typeface="Cambria Math"/>
                            </a:rPr>
                            <m:t>𝜅</m:t>
                          </m:r>
                        </m:e>
                        <m:sup>
                          <m:r>
                            <a:rPr lang="it-IT" sz="2400" b="0" i="1" smtClean="0">
                              <a:latin typeface="Cambria Math"/>
                            </a:rPr>
                            <m:t>2</m:t>
                          </m:r>
                        </m:sup>
                      </m:sSup>
                      <m:d>
                        <m:dPr>
                          <m:ctrlPr>
                            <a:rPr lang="it-IT" sz="2400" b="0" i="1" smtClean="0">
                              <a:latin typeface="Cambria Math" panose="02040503050406030204" pitchFamily="18" charset="0"/>
                            </a:rPr>
                          </m:ctrlPr>
                        </m:dPr>
                        <m:e>
                          <m:r>
                            <a:rPr lang="it-IT" sz="2400" b="1" i="1" smtClean="0">
                              <a:latin typeface="Cambria Math"/>
                            </a:rPr>
                            <m:t>𝒓</m:t>
                          </m:r>
                        </m:e>
                      </m:d>
                      <m:r>
                        <a:rPr lang="it-IT" sz="2400" b="0" i="1" smtClean="0">
                          <a:latin typeface="Cambria Math"/>
                        </a:rPr>
                        <m:t>𝑢</m:t>
                      </m:r>
                      <m:d>
                        <m:dPr>
                          <m:ctrlPr>
                            <a:rPr lang="it-IT" sz="2400" b="0" i="1" smtClean="0">
                              <a:latin typeface="Cambria Math" panose="02040503050406030204" pitchFamily="18" charset="0"/>
                            </a:rPr>
                          </m:ctrlPr>
                        </m:dPr>
                        <m:e>
                          <m:r>
                            <a:rPr lang="it-IT" sz="2400" b="1" i="1" smtClean="0">
                              <a:latin typeface="Cambria Math"/>
                            </a:rPr>
                            <m:t>𝒓</m:t>
                          </m:r>
                        </m:e>
                      </m:d>
                      <m:r>
                        <a:rPr lang="it-IT" sz="2400" b="1" i="1" smtClean="0">
                          <a:latin typeface="Cambria Math"/>
                        </a:rPr>
                        <m:t>=</m:t>
                      </m:r>
                      <m:f>
                        <m:fPr>
                          <m:ctrlPr>
                            <a:rPr lang="it-IT" sz="2400" b="0" i="1" smtClean="0">
                              <a:latin typeface="Cambria Math" panose="02040503050406030204" pitchFamily="18" charset="0"/>
                            </a:rPr>
                          </m:ctrlPr>
                        </m:fPr>
                        <m:num>
                          <m:r>
                            <a:rPr lang="it-IT" sz="2400" b="0" i="1" smtClean="0">
                              <a:latin typeface="Cambria Math"/>
                            </a:rPr>
                            <m:t>4</m:t>
                          </m:r>
                          <m:r>
                            <a:rPr lang="it-IT" sz="2400" b="0" i="1" smtClean="0">
                              <a:latin typeface="Cambria Math"/>
                            </a:rPr>
                            <m:t>𝜋</m:t>
                          </m:r>
                          <m:sSubSup>
                            <m:sSubSupPr>
                              <m:ctrlPr>
                                <a:rPr lang="it-IT" sz="2400" b="0" i="1" smtClean="0">
                                  <a:latin typeface="Cambria Math" panose="02040503050406030204" pitchFamily="18" charset="0"/>
                                </a:rPr>
                              </m:ctrlPr>
                            </m:sSubSupPr>
                            <m:e>
                              <m:r>
                                <a:rPr lang="it-IT" sz="2400" b="0" i="1" smtClean="0">
                                  <a:latin typeface="Cambria Math"/>
                                </a:rPr>
                                <m:t>𝑒</m:t>
                              </m:r>
                            </m:e>
                            <m:sub>
                              <m:r>
                                <a:rPr lang="it-IT" sz="2400" b="0" i="1" smtClean="0">
                                  <a:latin typeface="Cambria Math"/>
                                </a:rPr>
                                <m:t>𝑖</m:t>
                              </m:r>
                            </m:sub>
                            <m:sup>
                              <m:r>
                                <a:rPr lang="it-IT" sz="2400" b="0" i="1" smtClean="0">
                                  <a:latin typeface="Cambria Math"/>
                                </a:rPr>
                                <m:t>2</m:t>
                              </m:r>
                            </m:sup>
                          </m:sSubSup>
                        </m:num>
                        <m:den>
                          <m:sSub>
                            <m:sSubPr>
                              <m:ctrlPr>
                                <a:rPr lang="it-IT" sz="2400" b="0" i="1" smtClean="0">
                                  <a:latin typeface="Cambria Math" panose="02040503050406030204" pitchFamily="18" charset="0"/>
                                </a:rPr>
                              </m:ctrlPr>
                            </m:sSubPr>
                            <m:e>
                              <m:r>
                                <a:rPr lang="it-IT" sz="2400" b="0" i="1" smtClean="0">
                                  <a:latin typeface="Cambria Math"/>
                                </a:rPr>
                                <m:t>𝑘</m:t>
                              </m:r>
                            </m:e>
                            <m:sub>
                              <m:r>
                                <a:rPr lang="it-IT" sz="2400" b="0" i="1" smtClean="0">
                                  <a:latin typeface="Cambria Math"/>
                                </a:rPr>
                                <m:t>𝐵</m:t>
                              </m:r>
                            </m:sub>
                          </m:sSub>
                          <m:r>
                            <a:rPr lang="it-IT" sz="2400" b="0" i="1" smtClean="0">
                              <a:latin typeface="Cambria Math"/>
                            </a:rPr>
                            <m:t>𝑇</m:t>
                          </m:r>
                        </m:den>
                      </m:f>
                      <m:nary>
                        <m:naryPr>
                          <m:chr m:val="∑"/>
                          <m:supHide m:val="on"/>
                          <m:ctrlPr>
                            <a:rPr lang="it-IT" sz="2400" b="0" i="1" smtClean="0">
                              <a:latin typeface="Cambria Math" panose="02040503050406030204" pitchFamily="18" charset="0"/>
                            </a:rPr>
                          </m:ctrlPr>
                        </m:naryPr>
                        <m:sub>
                          <m:r>
                            <a:rPr lang="it-IT" sz="2400" b="0" i="1" smtClean="0">
                              <a:latin typeface="Cambria Math"/>
                            </a:rPr>
                            <m:t>𝑖</m:t>
                          </m:r>
                        </m:sub>
                        <m:sup/>
                        <m:e>
                          <m:sSub>
                            <m:sSubPr>
                              <m:ctrlPr>
                                <a:rPr lang="it-IT" sz="2400" b="0" i="1" smtClean="0">
                                  <a:latin typeface="Cambria Math" panose="02040503050406030204" pitchFamily="18" charset="0"/>
                                </a:rPr>
                              </m:ctrlPr>
                            </m:sSubPr>
                            <m:e>
                              <m:r>
                                <a:rPr lang="it-IT" sz="2400" b="0" i="1" smtClean="0">
                                  <a:latin typeface="Cambria Math"/>
                                </a:rPr>
                                <m:t>𝑧</m:t>
                              </m:r>
                            </m:e>
                            <m:sub>
                              <m:r>
                                <a:rPr lang="it-IT" sz="2400" b="0" i="1" smtClean="0">
                                  <a:latin typeface="Cambria Math"/>
                                </a:rPr>
                                <m:t>𝑖</m:t>
                              </m:r>
                            </m:sub>
                          </m:sSub>
                          <m:r>
                            <a:rPr lang="it-IT" sz="2400" b="0" i="1" smtClean="0">
                              <a:latin typeface="Cambria Math"/>
                            </a:rPr>
                            <m:t>𝛿</m:t>
                          </m:r>
                          <m:r>
                            <a:rPr lang="it-IT" sz="2400" b="1" i="1" smtClean="0">
                              <a:latin typeface="Cambria Math"/>
                            </a:rPr>
                            <m:t>(</m:t>
                          </m:r>
                          <m:r>
                            <a:rPr lang="it-IT" sz="2400" b="1" i="1" smtClean="0">
                              <a:latin typeface="Cambria Math"/>
                            </a:rPr>
                            <m:t>𝒓</m:t>
                          </m:r>
                          <m:r>
                            <a:rPr lang="it-IT" sz="2400" b="1" i="1" smtClean="0">
                              <a:latin typeface="Cambria Math"/>
                            </a:rPr>
                            <m:t>−</m:t>
                          </m:r>
                          <m:sSub>
                            <m:sSubPr>
                              <m:ctrlPr>
                                <a:rPr lang="it-IT" sz="2400" b="0" i="1" smtClean="0">
                                  <a:latin typeface="Cambria Math" panose="02040503050406030204" pitchFamily="18" charset="0"/>
                                </a:rPr>
                              </m:ctrlPr>
                            </m:sSubPr>
                            <m:e>
                              <m:r>
                                <a:rPr lang="it-IT" sz="2400" b="1" i="1" smtClean="0">
                                  <a:latin typeface="Cambria Math"/>
                                </a:rPr>
                                <m:t>𝒓</m:t>
                              </m:r>
                            </m:e>
                            <m:sub>
                              <m:r>
                                <a:rPr lang="it-IT" sz="2400" b="0" i="1" smtClean="0">
                                  <a:latin typeface="Cambria Math"/>
                                </a:rPr>
                                <m:t>𝑖</m:t>
                              </m:r>
                            </m:sub>
                          </m:sSub>
                          <m:r>
                            <a:rPr lang="it-IT" sz="2400" b="1" i="1" smtClean="0">
                              <a:latin typeface="Cambria Math"/>
                            </a:rPr>
                            <m:t>)</m:t>
                          </m:r>
                        </m:e>
                      </m:nary>
                    </m:oMath>
                  </m:oMathPara>
                </a14:m>
                <a:endParaRPr lang="en-GB"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1438762" y="3468675"/>
                <a:ext cx="6805646" cy="1031693"/>
              </a:xfrm>
              <a:prstGeom prst="rect">
                <a:avLst/>
              </a:prstGeom>
              <a:blipFill rotWithShape="1">
                <a:blip r:embed="rId4"/>
                <a:stretch>
                  <a:fillRect/>
                </a:stretch>
              </a:blipFill>
            </p:spPr>
            <p:txBody>
              <a:bodyPr/>
              <a:lstStyle/>
              <a:p>
                <a:r>
                  <a:rPr lang="en-GB">
                    <a:noFill/>
                  </a:rPr>
                  <a:t> </a:t>
                </a:r>
              </a:p>
            </p:txBody>
          </p:sp>
        </mc:Fallback>
      </mc:AlternateContent>
      <p:sp>
        <p:nvSpPr>
          <p:cNvPr id="10" name="Right Arrow 9"/>
          <p:cNvSpPr/>
          <p:nvPr/>
        </p:nvSpPr>
        <p:spPr bwMode="auto">
          <a:xfrm>
            <a:off x="251520" y="4663451"/>
            <a:ext cx="505602" cy="281155"/>
          </a:xfrm>
          <a:prstGeom prst="rightArrow">
            <a:avLst/>
          </a:prstGeom>
          <a:solidFill>
            <a:schemeClr val="bg2">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charset="0"/>
            </a:endParaRPr>
          </a:p>
        </p:txBody>
      </p:sp>
      <p:sp>
        <p:nvSpPr>
          <p:cNvPr id="12" name="Right Arrow 11"/>
          <p:cNvSpPr/>
          <p:nvPr/>
        </p:nvSpPr>
        <p:spPr bwMode="auto">
          <a:xfrm>
            <a:off x="249974" y="5733256"/>
            <a:ext cx="505602" cy="281155"/>
          </a:xfrm>
          <a:prstGeom prst="rightArrow">
            <a:avLst/>
          </a:prstGeom>
          <a:solidFill>
            <a:schemeClr val="bg2">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0576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957287" y="44624"/>
            <a:ext cx="5279009"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How to solve periodicity artefacts?</a:t>
            </a:r>
            <a:endParaRPr lang="en-GB" sz="2400" b="1" dirty="0">
              <a:latin typeface="Arial" panose="020B0604020202020204" pitchFamily="34" charset="0"/>
              <a:cs typeface="Arial" panose="020B0604020202020204" pitchFamily="34" charset="0"/>
            </a:endParaRPr>
          </a:p>
        </p:txBody>
      </p:sp>
      <p:sp>
        <p:nvSpPr>
          <p:cNvPr id="11" name="Rectangle 9"/>
          <p:cNvSpPr>
            <a:spLocks noChangeArrowheads="1"/>
          </p:cNvSpPr>
          <p:nvPr/>
        </p:nvSpPr>
        <p:spPr bwMode="auto">
          <a:xfrm>
            <a:off x="3575656" y="42847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endParaRPr lang="en-US" altLang="en-US" dirty="0">
              <a:solidFill>
                <a:srgbClr val="002060"/>
              </a:solidFill>
            </a:endParaRPr>
          </a:p>
          <a:p>
            <a:pPr marL="0" indent="0" eaLnBrk="1" hangingPunct="1"/>
            <a:endParaRPr lang="en-US" altLang="en-US" dirty="0">
              <a:solidFill>
                <a:schemeClr val="tx2"/>
              </a:solidFill>
            </a:endParaRPr>
          </a:p>
        </p:txBody>
      </p:sp>
      <p:sp>
        <p:nvSpPr>
          <p:cNvPr id="17" name="TextBox 16"/>
          <p:cNvSpPr txBox="1"/>
          <p:nvPr/>
        </p:nvSpPr>
        <p:spPr>
          <a:xfrm>
            <a:off x="14828" y="6167045"/>
            <a:ext cx="6372200" cy="646331"/>
          </a:xfrm>
          <a:prstGeom prst="rect">
            <a:avLst/>
          </a:prstGeom>
          <a:noFill/>
        </p:spPr>
        <p:txBody>
          <a:bodyPr wrap="square" rtlCol="0">
            <a:spAutoFit/>
          </a:bodyPr>
          <a:lstStyle/>
          <a:p>
            <a:r>
              <a:rPr lang="en-GB" sz="1200" dirty="0" err="1" smtClean="0">
                <a:solidFill>
                  <a:srgbClr val="002060"/>
                </a:solidFill>
                <a:latin typeface="Arial" panose="020B0604020202020204" pitchFamily="34" charset="0"/>
                <a:cs typeface="Arial" panose="020B0604020202020204" pitchFamily="34" charset="0"/>
              </a:rPr>
              <a:t>Kastenholz</a:t>
            </a:r>
            <a:r>
              <a:rPr lang="en-GB" sz="1200" dirty="0" smtClean="0">
                <a:solidFill>
                  <a:srgbClr val="002060"/>
                </a:solidFill>
                <a:latin typeface="Arial" panose="020B0604020202020204" pitchFamily="34" charset="0"/>
                <a:cs typeface="Arial" panose="020B0604020202020204" pitchFamily="34" charset="0"/>
              </a:rPr>
              <a:t> M. A., </a:t>
            </a:r>
            <a:r>
              <a:rPr lang="en-GB" sz="1200" dirty="0" err="1" smtClean="0">
                <a:solidFill>
                  <a:srgbClr val="002060"/>
                </a:solidFill>
                <a:latin typeface="Arial" panose="020B0604020202020204" pitchFamily="34" charset="0"/>
                <a:cs typeface="Arial" panose="020B0604020202020204" pitchFamily="34" charset="0"/>
              </a:rPr>
              <a:t>Hunenberger</a:t>
            </a:r>
            <a:r>
              <a:rPr lang="en-GB" sz="1200" dirty="0" smtClean="0">
                <a:solidFill>
                  <a:srgbClr val="002060"/>
                </a:solidFill>
                <a:latin typeface="Arial" panose="020B0604020202020204" pitchFamily="34" charset="0"/>
                <a:cs typeface="Arial" panose="020B0604020202020204" pitchFamily="34" charset="0"/>
              </a:rPr>
              <a:t> P. H, J. Chem. Phys,124,  22, 2006</a:t>
            </a:r>
          </a:p>
          <a:p>
            <a:r>
              <a:rPr lang="en-GB" sz="1200" dirty="0" smtClean="0">
                <a:solidFill>
                  <a:srgbClr val="002060"/>
                </a:solidFill>
                <a:latin typeface="Arial" panose="020B0604020202020204" pitchFamily="34" charset="0"/>
                <a:cs typeface="Arial" panose="020B0604020202020204" pitchFamily="34" charset="0"/>
              </a:rPr>
              <a:t>Rocklin et al., J. Chem. Phys., 139, 18, 20143</a:t>
            </a:r>
            <a:endParaRPr lang="en-GB" sz="1200" dirty="0">
              <a:solidFill>
                <a:srgbClr val="002060"/>
              </a:solidFill>
              <a:latin typeface="Arial" panose="020B0604020202020204" pitchFamily="34" charset="0"/>
              <a:cs typeface="Arial" panose="020B0604020202020204" pitchFamily="34" charset="0"/>
            </a:endParaRPr>
          </a:p>
          <a:p>
            <a:r>
              <a:rPr lang="en-GB" sz="1200" dirty="0" err="1" smtClean="0">
                <a:solidFill>
                  <a:srgbClr val="002060"/>
                </a:solidFill>
                <a:latin typeface="Arial" panose="020B0604020202020204" pitchFamily="34" charset="0"/>
                <a:cs typeface="Arial" panose="020B0604020202020204" pitchFamily="34" charset="0"/>
              </a:rPr>
              <a:t>Reif</a:t>
            </a:r>
            <a:r>
              <a:rPr lang="en-GB" sz="1200" dirty="0">
                <a:solidFill>
                  <a:srgbClr val="002060"/>
                </a:solidFill>
                <a:latin typeface="Arial" panose="020B0604020202020204" pitchFamily="34" charset="0"/>
                <a:cs typeface="Arial" panose="020B0604020202020204" pitchFamily="34" charset="0"/>
              </a:rPr>
              <a:t> </a:t>
            </a:r>
            <a:r>
              <a:rPr lang="en-GB" sz="1200" dirty="0" smtClean="0">
                <a:solidFill>
                  <a:srgbClr val="002060"/>
                </a:solidFill>
                <a:latin typeface="Arial" panose="020B0604020202020204" pitchFamily="34" charset="0"/>
                <a:cs typeface="Arial" panose="020B0604020202020204" pitchFamily="34" charset="0"/>
              </a:rPr>
              <a:t>M., </a:t>
            </a:r>
            <a:r>
              <a:rPr lang="en-GB" sz="1200" dirty="0" err="1" smtClean="0">
                <a:solidFill>
                  <a:srgbClr val="002060"/>
                </a:solidFill>
                <a:latin typeface="Arial" panose="020B0604020202020204" pitchFamily="34" charset="0"/>
                <a:cs typeface="Arial" panose="020B0604020202020204" pitchFamily="34" charset="0"/>
              </a:rPr>
              <a:t>Oostenbrink</a:t>
            </a:r>
            <a:r>
              <a:rPr lang="en-GB" sz="1200" dirty="0" smtClean="0">
                <a:solidFill>
                  <a:srgbClr val="002060"/>
                </a:solidFill>
                <a:latin typeface="Arial" panose="020B0604020202020204" pitchFamily="34" charset="0"/>
                <a:cs typeface="Arial" panose="020B0604020202020204" pitchFamily="34" charset="0"/>
              </a:rPr>
              <a:t> C., J. </a:t>
            </a:r>
            <a:r>
              <a:rPr lang="en-GB" sz="1200" dirty="0" err="1" smtClean="0">
                <a:solidFill>
                  <a:srgbClr val="002060"/>
                </a:solidFill>
                <a:latin typeface="Arial" panose="020B0604020202020204" pitchFamily="34" charset="0"/>
                <a:cs typeface="Arial" panose="020B0604020202020204" pitchFamily="34" charset="0"/>
              </a:rPr>
              <a:t>Comput</a:t>
            </a:r>
            <a:r>
              <a:rPr lang="en-GB" sz="1200" dirty="0" smtClean="0">
                <a:solidFill>
                  <a:srgbClr val="002060"/>
                </a:solidFill>
                <a:latin typeface="Arial" panose="020B0604020202020204" pitchFamily="34" charset="0"/>
                <a:cs typeface="Arial" panose="020B0604020202020204" pitchFamily="34" charset="0"/>
              </a:rPr>
              <a:t>. Chem., 38,  3, 2014</a:t>
            </a:r>
          </a:p>
        </p:txBody>
      </p:sp>
      <p:pic>
        <p:nvPicPr>
          <p:cNvPr id="3074" name="Picture 2" descr="Z:\Presentations\2017_02_21\ChgCorrections\aim_nbc_p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764704"/>
            <a:ext cx="6324600" cy="1511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668" y="2348880"/>
            <a:ext cx="9129172" cy="3785652"/>
          </a:xfrm>
          <a:prstGeom prst="rect">
            <a:avLst/>
          </a:prstGeom>
        </p:spPr>
        <p:txBody>
          <a:bodyPr wrap="square">
            <a:spAutoFit/>
          </a:bodyPr>
          <a:lstStyle/>
          <a:p>
            <a:pPr algn="ctr"/>
            <a:r>
              <a:rPr lang="it-IT" sz="2400" dirty="0" smtClean="0">
                <a:solidFill>
                  <a:srgbClr val="002060"/>
                </a:solidFill>
                <a:latin typeface="Arial" panose="020B0604020202020204" pitchFamily="34" charset="0"/>
                <a:cs typeface="Arial" panose="020B0604020202020204" pitchFamily="34" charset="0"/>
              </a:rPr>
              <a:t>Solving Poisson-Boltzmann equation we can have a correction for finite size and periodicity artefacts</a:t>
            </a:r>
          </a:p>
          <a:p>
            <a:pPr algn="ctr"/>
            <a:endParaRPr lang="it-IT" sz="2400" dirty="0">
              <a:solidFill>
                <a:srgbClr val="002060"/>
              </a:solidFill>
              <a:latin typeface="Arial" panose="020B0604020202020204" pitchFamily="34" charset="0"/>
              <a:cs typeface="Arial" panose="020B0604020202020204" pitchFamily="34" charset="0"/>
            </a:endParaRPr>
          </a:p>
          <a:p>
            <a:pPr algn="ctr"/>
            <a:endParaRPr lang="it-IT" sz="2400" dirty="0" smtClean="0">
              <a:solidFill>
                <a:srgbClr val="002060"/>
              </a:solidFill>
              <a:latin typeface="Arial" panose="020B0604020202020204" pitchFamily="34" charset="0"/>
              <a:cs typeface="Arial" panose="020B0604020202020204" pitchFamily="34" charset="0"/>
            </a:endParaRPr>
          </a:p>
          <a:p>
            <a:pPr algn="ctr"/>
            <a:endParaRPr lang="it-IT" sz="2400" dirty="0">
              <a:solidFill>
                <a:srgbClr val="002060"/>
              </a:solidFill>
              <a:latin typeface="Arial" panose="020B0604020202020204" pitchFamily="34" charset="0"/>
              <a:cs typeface="Arial" panose="020B0604020202020204" pitchFamily="34" charset="0"/>
            </a:endParaRPr>
          </a:p>
          <a:p>
            <a:pPr algn="ctr"/>
            <a:endParaRPr lang="it-IT" sz="2400" dirty="0" smtClean="0">
              <a:solidFill>
                <a:srgbClr val="002060"/>
              </a:solidFill>
              <a:latin typeface="Arial" panose="020B0604020202020204" pitchFamily="34" charset="0"/>
              <a:cs typeface="Arial" panose="020B0604020202020204" pitchFamily="34" charset="0"/>
            </a:endParaRPr>
          </a:p>
          <a:p>
            <a:pPr algn="ctr"/>
            <a:r>
              <a:rPr lang="it-IT" sz="2400" dirty="0" smtClean="0">
                <a:solidFill>
                  <a:srgbClr val="002060"/>
                </a:solidFill>
                <a:latin typeface="Arial" panose="020B0604020202020204" pitchFamily="34" charset="0"/>
                <a:cs typeface="Arial" panose="020B0604020202020204" pitchFamily="34" charset="0"/>
              </a:rPr>
              <a:t>electrostatic free energy under NON boundary condition</a:t>
            </a:r>
          </a:p>
          <a:p>
            <a:pPr algn="ctr"/>
            <a:endParaRPr lang="it-IT" sz="2400" dirty="0">
              <a:solidFill>
                <a:srgbClr val="002060"/>
              </a:solidFill>
              <a:latin typeface="Arial" panose="020B0604020202020204" pitchFamily="34" charset="0"/>
              <a:cs typeface="Arial" panose="020B0604020202020204" pitchFamily="34" charset="0"/>
            </a:endParaRPr>
          </a:p>
          <a:p>
            <a:pPr algn="ctr"/>
            <a:endParaRPr lang="it-IT" sz="2400" dirty="0">
              <a:solidFill>
                <a:srgbClr val="002060"/>
              </a:solidFill>
              <a:latin typeface="Arial" panose="020B0604020202020204" pitchFamily="34" charset="0"/>
              <a:cs typeface="Arial" panose="020B0604020202020204" pitchFamily="34" charset="0"/>
            </a:endParaRPr>
          </a:p>
          <a:p>
            <a:pPr algn="ctr"/>
            <a:r>
              <a:rPr lang="it-IT" sz="2400" dirty="0" smtClean="0">
                <a:solidFill>
                  <a:srgbClr val="002060"/>
                </a:solidFill>
                <a:latin typeface="Arial" panose="020B0604020202020204" pitchFamily="34" charset="0"/>
                <a:cs typeface="Arial" panose="020B0604020202020204" pitchFamily="34" charset="0"/>
              </a:rPr>
              <a:t>electrostatic free energy under PBC and reaction field</a:t>
            </a:r>
            <a:endParaRPr lang="en-GB" sz="2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438762" y="3468675"/>
                <a:ext cx="6805646" cy="1031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400" b="0" i="0" smtClean="0">
                          <a:latin typeface="Cambria Math"/>
                        </a:rPr>
                        <m:t>𝛻</m:t>
                      </m:r>
                      <m:d>
                        <m:dPr>
                          <m:ctrlPr>
                            <a:rPr lang="it-IT" sz="2400" b="0" i="1" smtClean="0">
                              <a:latin typeface="Cambria Math" panose="02040503050406030204" pitchFamily="18" charset="0"/>
                            </a:rPr>
                          </m:ctrlPr>
                        </m:dPr>
                        <m:e>
                          <m:r>
                            <a:rPr lang="it-IT" sz="2400" b="0" i="1" smtClean="0">
                              <a:latin typeface="Cambria Math"/>
                            </a:rPr>
                            <m:t>𝜖</m:t>
                          </m:r>
                          <m:d>
                            <m:dPr>
                              <m:ctrlPr>
                                <a:rPr lang="it-IT" sz="2400" b="0" i="1" smtClean="0">
                                  <a:latin typeface="Cambria Math" panose="02040503050406030204" pitchFamily="18" charset="0"/>
                                </a:rPr>
                              </m:ctrlPr>
                            </m:dPr>
                            <m:e>
                              <m:r>
                                <a:rPr lang="it-IT" sz="2400" b="1" i="1" smtClean="0">
                                  <a:latin typeface="Cambria Math"/>
                                </a:rPr>
                                <m:t>𝒓</m:t>
                              </m:r>
                            </m:e>
                          </m:d>
                          <m:r>
                            <a:rPr lang="it-IT" sz="2400" b="0" i="0" smtClean="0">
                              <a:latin typeface="Cambria Math"/>
                            </a:rPr>
                            <m:t>𝛻</m:t>
                          </m:r>
                          <m:r>
                            <m:rPr>
                              <m:sty m:val="p"/>
                            </m:rPr>
                            <a:rPr lang="it-IT" sz="2400" b="0" i="0" smtClean="0">
                              <a:latin typeface="Cambria Math"/>
                            </a:rPr>
                            <m:t>u</m:t>
                          </m:r>
                          <m:d>
                            <m:dPr>
                              <m:ctrlPr>
                                <a:rPr lang="it-IT" sz="2400" b="0" i="1" smtClean="0">
                                  <a:latin typeface="Cambria Math" panose="02040503050406030204" pitchFamily="18" charset="0"/>
                                </a:rPr>
                              </m:ctrlPr>
                            </m:dPr>
                            <m:e>
                              <m:r>
                                <a:rPr lang="it-IT" sz="2400" b="1" i="0" smtClean="0">
                                  <a:latin typeface="Cambria Math"/>
                                </a:rPr>
                                <m:t>𝐫</m:t>
                              </m:r>
                            </m:e>
                          </m:d>
                        </m:e>
                      </m:d>
                      <m:r>
                        <a:rPr lang="it-IT" sz="2400" b="0" i="0" smtClean="0">
                          <a:latin typeface="Cambria Math"/>
                        </a:rPr>
                        <m:t>+</m:t>
                      </m:r>
                      <m:sSup>
                        <m:sSupPr>
                          <m:ctrlPr>
                            <a:rPr lang="it-IT" sz="2400" b="0" i="1" smtClean="0">
                              <a:latin typeface="Cambria Math" panose="02040503050406030204" pitchFamily="18" charset="0"/>
                            </a:rPr>
                          </m:ctrlPr>
                        </m:sSupPr>
                        <m:e>
                          <m:r>
                            <a:rPr lang="it-IT" sz="2400" b="0" i="1" smtClean="0">
                              <a:latin typeface="Cambria Math"/>
                            </a:rPr>
                            <m:t>𝜅</m:t>
                          </m:r>
                        </m:e>
                        <m:sup>
                          <m:r>
                            <a:rPr lang="it-IT" sz="2400" b="0" i="1" smtClean="0">
                              <a:latin typeface="Cambria Math"/>
                            </a:rPr>
                            <m:t>2</m:t>
                          </m:r>
                        </m:sup>
                      </m:sSup>
                      <m:d>
                        <m:dPr>
                          <m:ctrlPr>
                            <a:rPr lang="it-IT" sz="2400" b="0" i="1" smtClean="0">
                              <a:latin typeface="Cambria Math" panose="02040503050406030204" pitchFamily="18" charset="0"/>
                            </a:rPr>
                          </m:ctrlPr>
                        </m:dPr>
                        <m:e>
                          <m:r>
                            <a:rPr lang="it-IT" sz="2400" b="1" i="1" smtClean="0">
                              <a:latin typeface="Cambria Math"/>
                            </a:rPr>
                            <m:t>𝒓</m:t>
                          </m:r>
                        </m:e>
                      </m:d>
                      <m:r>
                        <a:rPr lang="it-IT" sz="2400" b="0" i="1" smtClean="0">
                          <a:latin typeface="Cambria Math"/>
                        </a:rPr>
                        <m:t>𝑢</m:t>
                      </m:r>
                      <m:d>
                        <m:dPr>
                          <m:ctrlPr>
                            <a:rPr lang="it-IT" sz="2400" b="0" i="1" smtClean="0">
                              <a:latin typeface="Cambria Math" panose="02040503050406030204" pitchFamily="18" charset="0"/>
                            </a:rPr>
                          </m:ctrlPr>
                        </m:dPr>
                        <m:e>
                          <m:r>
                            <a:rPr lang="it-IT" sz="2400" b="1" i="1" smtClean="0">
                              <a:latin typeface="Cambria Math"/>
                            </a:rPr>
                            <m:t>𝒓</m:t>
                          </m:r>
                        </m:e>
                      </m:d>
                      <m:r>
                        <a:rPr lang="it-IT" sz="2400" b="1" i="1" smtClean="0">
                          <a:latin typeface="Cambria Math"/>
                        </a:rPr>
                        <m:t>=</m:t>
                      </m:r>
                      <m:f>
                        <m:fPr>
                          <m:ctrlPr>
                            <a:rPr lang="it-IT" sz="2400" b="0" i="1" smtClean="0">
                              <a:latin typeface="Cambria Math" panose="02040503050406030204" pitchFamily="18" charset="0"/>
                            </a:rPr>
                          </m:ctrlPr>
                        </m:fPr>
                        <m:num>
                          <m:r>
                            <a:rPr lang="it-IT" sz="2400" b="0" i="1" smtClean="0">
                              <a:latin typeface="Cambria Math"/>
                            </a:rPr>
                            <m:t>4</m:t>
                          </m:r>
                          <m:r>
                            <a:rPr lang="it-IT" sz="2400" b="0" i="1" smtClean="0">
                              <a:latin typeface="Cambria Math"/>
                            </a:rPr>
                            <m:t>𝜋</m:t>
                          </m:r>
                          <m:sSubSup>
                            <m:sSubSupPr>
                              <m:ctrlPr>
                                <a:rPr lang="it-IT" sz="2400" b="0" i="1" smtClean="0">
                                  <a:latin typeface="Cambria Math" panose="02040503050406030204" pitchFamily="18" charset="0"/>
                                </a:rPr>
                              </m:ctrlPr>
                            </m:sSubSupPr>
                            <m:e>
                              <m:r>
                                <a:rPr lang="it-IT" sz="2400" b="0" i="1" smtClean="0">
                                  <a:latin typeface="Cambria Math"/>
                                </a:rPr>
                                <m:t>𝑒</m:t>
                              </m:r>
                            </m:e>
                            <m:sub>
                              <m:r>
                                <a:rPr lang="it-IT" sz="2400" b="0" i="1" smtClean="0">
                                  <a:latin typeface="Cambria Math"/>
                                </a:rPr>
                                <m:t>𝑖</m:t>
                              </m:r>
                            </m:sub>
                            <m:sup>
                              <m:r>
                                <a:rPr lang="it-IT" sz="2400" b="0" i="1" smtClean="0">
                                  <a:latin typeface="Cambria Math"/>
                                </a:rPr>
                                <m:t>2</m:t>
                              </m:r>
                            </m:sup>
                          </m:sSubSup>
                        </m:num>
                        <m:den>
                          <m:sSub>
                            <m:sSubPr>
                              <m:ctrlPr>
                                <a:rPr lang="it-IT" sz="2400" b="0" i="1" smtClean="0">
                                  <a:latin typeface="Cambria Math" panose="02040503050406030204" pitchFamily="18" charset="0"/>
                                </a:rPr>
                              </m:ctrlPr>
                            </m:sSubPr>
                            <m:e>
                              <m:r>
                                <a:rPr lang="it-IT" sz="2400" b="0" i="1" smtClean="0">
                                  <a:latin typeface="Cambria Math"/>
                                </a:rPr>
                                <m:t>𝑘</m:t>
                              </m:r>
                            </m:e>
                            <m:sub>
                              <m:r>
                                <a:rPr lang="it-IT" sz="2400" b="0" i="1" smtClean="0">
                                  <a:latin typeface="Cambria Math"/>
                                </a:rPr>
                                <m:t>𝐵</m:t>
                              </m:r>
                            </m:sub>
                          </m:sSub>
                          <m:r>
                            <a:rPr lang="it-IT" sz="2400" b="0" i="1" smtClean="0">
                              <a:latin typeface="Cambria Math"/>
                            </a:rPr>
                            <m:t>𝑇</m:t>
                          </m:r>
                        </m:den>
                      </m:f>
                      <m:nary>
                        <m:naryPr>
                          <m:chr m:val="∑"/>
                          <m:supHide m:val="on"/>
                          <m:ctrlPr>
                            <a:rPr lang="it-IT" sz="2400" b="0" i="1" smtClean="0">
                              <a:latin typeface="Cambria Math" panose="02040503050406030204" pitchFamily="18" charset="0"/>
                            </a:rPr>
                          </m:ctrlPr>
                        </m:naryPr>
                        <m:sub>
                          <m:r>
                            <a:rPr lang="it-IT" sz="2400" b="0" i="1" smtClean="0">
                              <a:latin typeface="Cambria Math"/>
                            </a:rPr>
                            <m:t>𝑖</m:t>
                          </m:r>
                        </m:sub>
                        <m:sup/>
                        <m:e>
                          <m:sSub>
                            <m:sSubPr>
                              <m:ctrlPr>
                                <a:rPr lang="it-IT" sz="2400" b="0" i="1" smtClean="0">
                                  <a:latin typeface="Cambria Math" panose="02040503050406030204" pitchFamily="18" charset="0"/>
                                </a:rPr>
                              </m:ctrlPr>
                            </m:sSubPr>
                            <m:e>
                              <m:r>
                                <a:rPr lang="it-IT" sz="2400" b="0" i="1" smtClean="0">
                                  <a:latin typeface="Cambria Math"/>
                                </a:rPr>
                                <m:t>𝑧</m:t>
                              </m:r>
                            </m:e>
                            <m:sub>
                              <m:r>
                                <a:rPr lang="it-IT" sz="2400" b="0" i="1" smtClean="0">
                                  <a:latin typeface="Cambria Math"/>
                                </a:rPr>
                                <m:t>𝑖</m:t>
                              </m:r>
                            </m:sub>
                          </m:sSub>
                          <m:r>
                            <a:rPr lang="it-IT" sz="2400" b="0" i="1" smtClean="0">
                              <a:latin typeface="Cambria Math"/>
                            </a:rPr>
                            <m:t>𝛿</m:t>
                          </m:r>
                          <m:r>
                            <a:rPr lang="it-IT" sz="2400" b="1" i="1" smtClean="0">
                              <a:latin typeface="Cambria Math"/>
                            </a:rPr>
                            <m:t>(</m:t>
                          </m:r>
                          <m:r>
                            <a:rPr lang="it-IT" sz="2400" b="1" i="1" smtClean="0">
                              <a:latin typeface="Cambria Math"/>
                            </a:rPr>
                            <m:t>𝒓</m:t>
                          </m:r>
                          <m:r>
                            <a:rPr lang="it-IT" sz="2400" b="1" i="1" smtClean="0">
                              <a:latin typeface="Cambria Math"/>
                            </a:rPr>
                            <m:t>−</m:t>
                          </m:r>
                          <m:sSub>
                            <m:sSubPr>
                              <m:ctrlPr>
                                <a:rPr lang="it-IT" sz="2400" b="0" i="1" smtClean="0">
                                  <a:latin typeface="Cambria Math" panose="02040503050406030204" pitchFamily="18" charset="0"/>
                                </a:rPr>
                              </m:ctrlPr>
                            </m:sSubPr>
                            <m:e>
                              <m:r>
                                <a:rPr lang="it-IT" sz="2400" b="1" i="1" smtClean="0">
                                  <a:latin typeface="Cambria Math"/>
                                </a:rPr>
                                <m:t>𝒓</m:t>
                              </m:r>
                            </m:e>
                            <m:sub>
                              <m:r>
                                <a:rPr lang="it-IT" sz="2400" b="0" i="1" smtClean="0">
                                  <a:latin typeface="Cambria Math"/>
                                </a:rPr>
                                <m:t>𝑖</m:t>
                              </m:r>
                            </m:sub>
                          </m:sSub>
                          <m:r>
                            <a:rPr lang="it-IT" sz="2400" b="1" i="1" smtClean="0">
                              <a:latin typeface="Cambria Math"/>
                            </a:rPr>
                            <m:t>)</m:t>
                          </m:r>
                        </m:e>
                      </m:nary>
                    </m:oMath>
                  </m:oMathPara>
                </a14:m>
                <a:endParaRPr lang="en-GB"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1438762" y="3468675"/>
                <a:ext cx="6805646" cy="1031693"/>
              </a:xfrm>
              <a:prstGeom prst="rect">
                <a:avLst/>
              </a:prstGeom>
              <a:blipFill rotWithShape="1">
                <a:blip r:embed="rId4"/>
                <a:stretch>
                  <a:fillRect/>
                </a:stretch>
              </a:blipFill>
            </p:spPr>
            <p:txBody>
              <a:bodyPr/>
              <a:lstStyle/>
              <a:p>
                <a:r>
                  <a:rPr lang="en-GB">
                    <a:noFill/>
                  </a:rPr>
                  <a:t> </a:t>
                </a:r>
              </a:p>
            </p:txBody>
          </p:sp>
        </mc:Fallback>
      </mc:AlternateContent>
      <p:sp>
        <p:nvSpPr>
          <p:cNvPr id="10" name="Right Arrow 9"/>
          <p:cNvSpPr/>
          <p:nvPr/>
        </p:nvSpPr>
        <p:spPr bwMode="auto">
          <a:xfrm>
            <a:off x="251520" y="4663451"/>
            <a:ext cx="505602" cy="281155"/>
          </a:xfrm>
          <a:prstGeom prst="rightArrow">
            <a:avLst/>
          </a:prstGeom>
          <a:solidFill>
            <a:schemeClr val="bg2">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charset="0"/>
            </a:endParaRPr>
          </a:p>
        </p:txBody>
      </p:sp>
      <p:sp>
        <p:nvSpPr>
          <p:cNvPr id="12" name="Right Arrow 11"/>
          <p:cNvSpPr/>
          <p:nvPr/>
        </p:nvSpPr>
        <p:spPr bwMode="auto">
          <a:xfrm>
            <a:off x="249974" y="5733256"/>
            <a:ext cx="505602" cy="281155"/>
          </a:xfrm>
          <a:prstGeom prst="rightArrow">
            <a:avLst/>
          </a:prstGeom>
          <a:solidFill>
            <a:schemeClr val="bg2">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85617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alphaModFix amt="53000"/>
          </a:blip>
          <a:stretch>
            <a:fillRect/>
          </a:stretch>
        </p:blipFill>
        <p:spPr>
          <a:xfrm>
            <a:off x="899592" y="1484784"/>
            <a:ext cx="1728192" cy="1540022"/>
          </a:xfrm>
          <a:prstGeom prst="rect">
            <a:avLst/>
          </a:prstGeom>
        </p:spPr>
      </p:pic>
      <p:pic>
        <p:nvPicPr>
          <p:cNvPr id="23" name="Picture 22"/>
          <p:cNvPicPr>
            <a:picLocks noChangeAspect="1"/>
          </p:cNvPicPr>
          <p:nvPr/>
        </p:nvPicPr>
        <p:blipFill rotWithShape="1">
          <a:blip r:embed="rId4">
            <a:alphaModFix amt="52000"/>
          </a:blip>
          <a:srcRect l="8231" t="45361" r="55025" b="9462"/>
          <a:stretch/>
        </p:blipFill>
        <p:spPr>
          <a:xfrm>
            <a:off x="1037754" y="5085184"/>
            <a:ext cx="1446014" cy="1368152"/>
          </a:xfrm>
          <a:prstGeom prst="rect">
            <a:avLst/>
          </a:prstGeom>
        </p:spPr>
      </p:pic>
      <p:sp>
        <p:nvSpPr>
          <p:cNvPr id="24" name="Rectangle 23"/>
          <p:cNvSpPr/>
          <p:nvPr/>
        </p:nvSpPr>
        <p:spPr>
          <a:xfrm>
            <a:off x="1109762" y="3429000"/>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97794" y="18448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cxnSp>
        <p:nvCxnSpPr>
          <p:cNvPr id="26" name="Straight Arrow Connector 25"/>
          <p:cNvCxnSpPr/>
          <p:nvPr/>
        </p:nvCxnSpPr>
        <p:spPr>
          <a:xfrm flipV="1">
            <a:off x="1757834" y="2420888"/>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397794" y="3717032"/>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28" name="TextBox 27"/>
          <p:cNvSpPr txBox="1"/>
          <p:nvPr/>
        </p:nvSpPr>
        <p:spPr>
          <a:xfrm>
            <a:off x="317674" y="28337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cxnSp>
        <p:nvCxnSpPr>
          <p:cNvPr id="18" name="Straight Arrow Connector 17"/>
          <p:cNvCxnSpPr/>
          <p:nvPr/>
        </p:nvCxnSpPr>
        <p:spPr>
          <a:xfrm>
            <a:off x="1757834"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97794" y="54452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33" name="TextBox 32"/>
          <p:cNvSpPr txBox="1"/>
          <p:nvPr/>
        </p:nvSpPr>
        <p:spPr>
          <a:xfrm>
            <a:off x="317674" y="46339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cxnSp>
        <p:nvCxnSpPr>
          <p:cNvPr id="3" name="Straight Arrow Connector 2"/>
          <p:cNvCxnSpPr/>
          <p:nvPr/>
        </p:nvCxnSpPr>
        <p:spPr>
          <a:xfrm flipV="1">
            <a:off x="2981970" y="5733256"/>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rotWithShape="1">
          <a:blip r:embed="rId4">
            <a:alphaModFix amt="52000"/>
          </a:blip>
          <a:srcRect l="8231" t="45361" r="55025" b="9462"/>
          <a:stretch/>
        </p:blipFill>
        <p:spPr>
          <a:xfrm>
            <a:off x="4494138" y="5085184"/>
            <a:ext cx="1446014" cy="1368152"/>
          </a:xfrm>
          <a:prstGeom prst="rect">
            <a:avLst/>
          </a:prstGeom>
        </p:spPr>
      </p:pic>
      <p:sp>
        <p:nvSpPr>
          <p:cNvPr id="36" name="TextBox 35"/>
          <p:cNvSpPr txBox="1"/>
          <p:nvPr/>
        </p:nvSpPr>
        <p:spPr>
          <a:xfrm>
            <a:off x="2405906" y="5805264"/>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pic>
        <p:nvPicPr>
          <p:cNvPr id="25" name="Picture 24"/>
          <p:cNvPicPr>
            <a:picLocks noChangeAspect="1"/>
          </p:cNvPicPr>
          <p:nvPr/>
        </p:nvPicPr>
        <p:blipFill>
          <a:blip r:embed="rId3">
            <a:alphaModFix amt="53000"/>
          </a:blip>
          <a:stretch>
            <a:fillRect/>
          </a:stretch>
        </p:blipFill>
        <p:spPr>
          <a:xfrm>
            <a:off x="4283968" y="1484784"/>
            <a:ext cx="1728192" cy="1540022"/>
          </a:xfrm>
          <a:prstGeom prst="rect">
            <a:avLst/>
          </a:prstGeom>
        </p:spPr>
      </p:pic>
      <p:sp>
        <p:nvSpPr>
          <p:cNvPr id="29" name="TextBox 28"/>
          <p:cNvSpPr txBox="1"/>
          <p:nvPr/>
        </p:nvSpPr>
        <p:spPr>
          <a:xfrm>
            <a:off x="4854178" y="18448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0" name="Straight Arrow Connector 29"/>
          <p:cNvCxnSpPr/>
          <p:nvPr/>
        </p:nvCxnSpPr>
        <p:spPr>
          <a:xfrm flipV="1">
            <a:off x="5070202" y="2348880"/>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77734" y="2761764"/>
            <a:ext cx="1364476"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sp>
        <p:nvSpPr>
          <p:cNvPr id="37" name="Rectangle 36"/>
          <p:cNvSpPr/>
          <p:nvPr/>
        </p:nvSpPr>
        <p:spPr>
          <a:xfrm>
            <a:off x="4494138" y="3356992"/>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782170" y="36450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9" name="Straight Arrow Connector 38"/>
          <p:cNvCxnSpPr/>
          <p:nvPr/>
        </p:nvCxnSpPr>
        <p:spPr>
          <a:xfrm>
            <a:off x="5070202"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524333" y="4561964"/>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sp>
        <p:nvSpPr>
          <p:cNvPr id="41" name="TextBox 40"/>
          <p:cNvSpPr txBox="1"/>
          <p:nvPr/>
        </p:nvSpPr>
        <p:spPr>
          <a:xfrm>
            <a:off x="4854178" y="54452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42" name="Straight Arrow Connector 41"/>
          <p:cNvCxnSpPr/>
          <p:nvPr/>
        </p:nvCxnSpPr>
        <p:spPr>
          <a:xfrm flipV="1">
            <a:off x="2909962" y="1988840"/>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405906" y="2060848"/>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sp>
        <p:nvSpPr>
          <p:cNvPr id="4" name="Rectangle 3"/>
          <p:cNvSpPr/>
          <p:nvPr/>
        </p:nvSpPr>
        <p:spPr>
          <a:xfrm>
            <a:off x="2477914" y="2132856"/>
            <a:ext cx="1872208" cy="57606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56176" y="1196752"/>
            <a:ext cx="2891519" cy="1200328"/>
          </a:xfrm>
          <a:prstGeom prst="rect">
            <a:avLst/>
          </a:prstGeom>
          <a:noFill/>
        </p:spPr>
        <p:txBody>
          <a:bodyPr wrap="square" rtlCol="0">
            <a:spAutoFit/>
          </a:bodyPr>
          <a:lstStyle/>
          <a:p>
            <a:r>
              <a:rPr lang="en-US" sz="2400" dirty="0" err="1" smtClean="0">
                <a:solidFill>
                  <a:schemeClr val="accent2"/>
                </a:solidFill>
              </a:rPr>
              <a:t>chemicalize.org</a:t>
            </a:r>
            <a:endParaRPr lang="en-US" sz="2400" dirty="0" smtClean="0">
              <a:solidFill>
                <a:schemeClr val="accent2"/>
              </a:solidFill>
            </a:endParaRPr>
          </a:p>
          <a:p>
            <a:endParaRPr lang="en-US" sz="2400" dirty="0" smtClean="0">
              <a:solidFill>
                <a:schemeClr val="accent2"/>
              </a:solidFill>
            </a:endParaRPr>
          </a:p>
          <a:p>
            <a:r>
              <a:rPr lang="en-US" sz="2400" dirty="0" smtClean="0">
                <a:solidFill>
                  <a:schemeClr val="accent2"/>
                </a:solidFill>
              </a:rPr>
              <a:t>[</a:t>
            </a:r>
            <a:r>
              <a:rPr lang="en-US" sz="2400" dirty="0" err="1" smtClean="0">
                <a:solidFill>
                  <a:schemeClr val="accent2"/>
                </a:solidFill>
              </a:rPr>
              <a:t>A</a:t>
            </a:r>
            <a:r>
              <a:rPr lang="en-US" sz="2400" baseline="30000" dirty="0" err="1" smtClean="0">
                <a:solidFill>
                  <a:schemeClr val="accent2"/>
                </a:solidFill>
              </a:rPr>
              <a:t>w</a:t>
            </a:r>
            <a:r>
              <a:rPr lang="en-US" sz="2400" baseline="-25000" dirty="0" err="1" smtClean="0">
                <a:solidFill>
                  <a:schemeClr val="accent2"/>
                </a:solidFill>
              </a:rPr>
              <a:t>tot</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a:t>
            </a:r>
          </a:p>
        </p:txBody>
      </p:sp>
      <p:sp>
        <p:nvSpPr>
          <p:cNvPr id="44" name="TextBox 43"/>
          <p:cNvSpPr txBox="1"/>
          <p:nvPr/>
        </p:nvSpPr>
        <p:spPr>
          <a:xfrm>
            <a:off x="6375953" y="2276872"/>
            <a:ext cx="2228495" cy="523220"/>
          </a:xfrm>
          <a:prstGeom prst="rect">
            <a:avLst/>
          </a:prstGeom>
          <a:noFill/>
        </p:spPr>
        <p:txBody>
          <a:bodyPr wrap="none" rtlCol="0">
            <a:spAutoFit/>
          </a:bodyPr>
          <a:lstStyle/>
          <a:p>
            <a:r>
              <a:rPr lang="en-US" sz="2400" dirty="0" smtClean="0"/>
              <a:t>1M  = 1-x</a:t>
            </a:r>
            <a:r>
              <a:rPr lang="en-US" sz="2800" dirty="0" smtClean="0">
                <a:solidFill>
                  <a:srgbClr val="FF0000"/>
                </a:solidFill>
              </a:rPr>
              <a:t>      </a:t>
            </a:r>
            <a:r>
              <a:rPr lang="en-US" sz="2400" dirty="0" smtClean="0"/>
              <a:t>x</a:t>
            </a:r>
            <a:endParaRPr lang="en-US" sz="2400" dirty="0" smtClean="0">
              <a:solidFill>
                <a:srgbClr val="FF0000"/>
              </a:solidFill>
            </a:endParaRPr>
          </a:p>
        </p:txBody>
      </p:sp>
      <p:cxnSp>
        <p:nvCxnSpPr>
          <p:cNvPr id="31" name="Straight Connector 30"/>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1847392" y="44624"/>
            <a:ext cx="589296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Log D in presence of protonated states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1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10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0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1000"/>
                                        <p:tgtEl>
                                          <p:spTgt spid="20"/>
                                        </p:tgtEl>
                                      </p:cBhvr>
                                    </p:animEffect>
                                  </p:childTnLst>
                                </p:cTn>
                              </p:par>
                              <p:par>
                                <p:cTn id="22" presetID="22" presetClass="entr" presetSubtype="1"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1000"/>
                                        <p:tgtEl>
                                          <p:spTgt spid="23"/>
                                        </p:tgtEl>
                                      </p:cBhvr>
                                    </p:animEffect>
                                  </p:childTnLst>
                                </p:cTn>
                              </p:par>
                              <p:par>
                                <p:cTn id="25" presetID="22" presetClass="entr" presetSubtype="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1000"/>
                                        <p:tgtEl>
                                          <p:spTgt spid="1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1000"/>
                                        <p:tgtEl>
                                          <p:spTgt spid="37"/>
                                        </p:tgtEl>
                                      </p:cBhvr>
                                    </p:animEffect>
                                  </p:childTnLst>
                                </p:cTn>
                              </p:par>
                              <p:par>
                                <p:cTn id="36" presetID="2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10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1000"/>
                                        <p:tgtEl>
                                          <p:spTgt spid="29"/>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1000"/>
                                        <p:tgtEl>
                                          <p:spTgt spid="2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1000"/>
                                        <p:tgtEl>
                                          <p:spTgt spid="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10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up)">
                                      <p:cBhvr>
                                        <p:cTn id="55" dur="1000"/>
                                        <p:tgtEl>
                                          <p:spTgt spid="41"/>
                                        </p:tgtEl>
                                      </p:cBhvr>
                                    </p:animEffect>
                                  </p:childTnLst>
                                </p:cTn>
                              </p:par>
                              <p:par>
                                <p:cTn id="56" presetID="22" presetClass="entr" presetSubtype="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1000"/>
                                        <p:tgtEl>
                                          <p:spTgt spid="3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up)">
                                      <p:cBhvr>
                                        <p:cTn id="61" dur="1000"/>
                                        <p:tgtEl>
                                          <p:spTgt spid="40"/>
                                        </p:tgtEl>
                                      </p:cBhvr>
                                    </p:animEffect>
                                  </p:childTnLst>
                                </p:cTn>
                              </p:par>
                              <p:par>
                                <p:cTn id="62" presetID="22" presetClass="entr" presetSubtype="1"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up)">
                                      <p:cBhvr>
                                        <p:cTn id="64" dur="10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900"/>
                                        <p:tgtEl>
                                          <p:spTgt spid="43"/>
                                        </p:tgtEl>
                                      </p:cBhvr>
                                    </p:animEffect>
                                  </p:childTnLst>
                                </p:cTn>
                              </p:par>
                              <p:par>
                                <p:cTn id="70" presetID="22" presetClass="entr" presetSubtype="8"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900"/>
                                        <p:tgtEl>
                                          <p:spTgt spid="42"/>
                                        </p:tgtEl>
                                      </p:cBhvr>
                                    </p:animEffect>
                                  </p:childTnLst>
                                </p:cTn>
                              </p:par>
                              <p:par>
                                <p:cTn id="73" presetID="22" presetClass="entr" presetSubtype="8"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900"/>
                                        <p:tgtEl>
                                          <p:spTgt spid="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9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8" grpId="0"/>
      <p:bldP spid="20" grpId="0"/>
      <p:bldP spid="33" grpId="0"/>
      <p:bldP spid="36" grpId="0"/>
      <p:bldP spid="29" grpId="0"/>
      <p:bldP spid="32" grpId="0"/>
      <p:bldP spid="37" grpId="0" animBg="1"/>
      <p:bldP spid="38" grpId="0"/>
      <p:bldP spid="40" grpId="0"/>
      <p:bldP spid="41" grpId="0"/>
      <p:bldP spid="43" grpId="0"/>
      <p:bldP spid="4" grpId="0" animBg="1"/>
      <p:bldP spid="5" grpId="0"/>
      <p:bldP spid="4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alphaModFix amt="53000"/>
          </a:blip>
          <a:stretch>
            <a:fillRect/>
          </a:stretch>
        </p:blipFill>
        <p:spPr>
          <a:xfrm>
            <a:off x="899592" y="1484784"/>
            <a:ext cx="1728192" cy="1540022"/>
          </a:xfrm>
          <a:prstGeom prst="rect">
            <a:avLst/>
          </a:prstGeom>
        </p:spPr>
      </p:pic>
      <p:pic>
        <p:nvPicPr>
          <p:cNvPr id="23" name="Picture 22"/>
          <p:cNvPicPr>
            <a:picLocks noChangeAspect="1"/>
          </p:cNvPicPr>
          <p:nvPr/>
        </p:nvPicPr>
        <p:blipFill rotWithShape="1">
          <a:blip r:embed="rId4">
            <a:alphaModFix amt="52000"/>
          </a:blip>
          <a:srcRect l="8231" t="45361" r="55025" b="9462"/>
          <a:stretch/>
        </p:blipFill>
        <p:spPr>
          <a:xfrm>
            <a:off x="1037754" y="5085184"/>
            <a:ext cx="1446014" cy="1368152"/>
          </a:xfrm>
          <a:prstGeom prst="rect">
            <a:avLst/>
          </a:prstGeom>
        </p:spPr>
      </p:pic>
      <p:sp>
        <p:nvSpPr>
          <p:cNvPr id="24" name="Rectangle 23"/>
          <p:cNvSpPr/>
          <p:nvPr/>
        </p:nvSpPr>
        <p:spPr>
          <a:xfrm>
            <a:off x="1109762" y="3429000"/>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97794" y="18448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cxnSp>
        <p:nvCxnSpPr>
          <p:cNvPr id="26" name="Straight Arrow Connector 25"/>
          <p:cNvCxnSpPr/>
          <p:nvPr/>
        </p:nvCxnSpPr>
        <p:spPr>
          <a:xfrm flipV="1">
            <a:off x="1757834" y="2420888"/>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397794" y="3717032"/>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28" name="TextBox 27"/>
          <p:cNvSpPr txBox="1"/>
          <p:nvPr/>
        </p:nvSpPr>
        <p:spPr>
          <a:xfrm>
            <a:off x="317674" y="28337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cxnSp>
        <p:nvCxnSpPr>
          <p:cNvPr id="18" name="Straight Arrow Connector 17"/>
          <p:cNvCxnSpPr/>
          <p:nvPr/>
        </p:nvCxnSpPr>
        <p:spPr>
          <a:xfrm>
            <a:off x="1757834"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97794" y="54452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33" name="TextBox 32"/>
          <p:cNvSpPr txBox="1"/>
          <p:nvPr/>
        </p:nvSpPr>
        <p:spPr>
          <a:xfrm>
            <a:off x="317674" y="46339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cxnSp>
        <p:nvCxnSpPr>
          <p:cNvPr id="3" name="Straight Arrow Connector 2"/>
          <p:cNvCxnSpPr/>
          <p:nvPr/>
        </p:nvCxnSpPr>
        <p:spPr>
          <a:xfrm flipV="1">
            <a:off x="2981970" y="5733256"/>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rotWithShape="1">
          <a:blip r:embed="rId4">
            <a:alphaModFix amt="52000"/>
          </a:blip>
          <a:srcRect l="8231" t="45361" r="55025" b="9462"/>
          <a:stretch/>
        </p:blipFill>
        <p:spPr>
          <a:xfrm>
            <a:off x="4494138" y="5085184"/>
            <a:ext cx="1446014" cy="1368152"/>
          </a:xfrm>
          <a:prstGeom prst="rect">
            <a:avLst/>
          </a:prstGeom>
        </p:spPr>
      </p:pic>
      <p:sp>
        <p:nvSpPr>
          <p:cNvPr id="36" name="TextBox 35"/>
          <p:cNvSpPr txBox="1"/>
          <p:nvPr/>
        </p:nvSpPr>
        <p:spPr>
          <a:xfrm>
            <a:off x="2405906" y="5805264"/>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pic>
        <p:nvPicPr>
          <p:cNvPr id="25" name="Picture 24"/>
          <p:cNvPicPr>
            <a:picLocks noChangeAspect="1"/>
          </p:cNvPicPr>
          <p:nvPr/>
        </p:nvPicPr>
        <p:blipFill>
          <a:blip r:embed="rId3">
            <a:alphaModFix amt="53000"/>
          </a:blip>
          <a:stretch>
            <a:fillRect/>
          </a:stretch>
        </p:blipFill>
        <p:spPr>
          <a:xfrm>
            <a:off x="4283968" y="1484784"/>
            <a:ext cx="1728192" cy="1540022"/>
          </a:xfrm>
          <a:prstGeom prst="rect">
            <a:avLst/>
          </a:prstGeom>
        </p:spPr>
      </p:pic>
      <p:sp>
        <p:nvSpPr>
          <p:cNvPr id="29" name="TextBox 28"/>
          <p:cNvSpPr txBox="1"/>
          <p:nvPr/>
        </p:nvSpPr>
        <p:spPr>
          <a:xfrm>
            <a:off x="4854178" y="18448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0" name="Straight Arrow Connector 29"/>
          <p:cNvCxnSpPr/>
          <p:nvPr/>
        </p:nvCxnSpPr>
        <p:spPr>
          <a:xfrm flipV="1">
            <a:off x="5070202" y="2348880"/>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77734" y="2761764"/>
            <a:ext cx="1364476"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sp>
        <p:nvSpPr>
          <p:cNvPr id="37" name="Rectangle 36"/>
          <p:cNvSpPr/>
          <p:nvPr/>
        </p:nvSpPr>
        <p:spPr>
          <a:xfrm>
            <a:off x="4494138" y="3356992"/>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782170" y="36450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9" name="Straight Arrow Connector 38"/>
          <p:cNvCxnSpPr/>
          <p:nvPr/>
        </p:nvCxnSpPr>
        <p:spPr>
          <a:xfrm>
            <a:off x="5070202"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524333" y="4561964"/>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sp>
        <p:nvSpPr>
          <p:cNvPr id="41" name="TextBox 40"/>
          <p:cNvSpPr txBox="1"/>
          <p:nvPr/>
        </p:nvSpPr>
        <p:spPr>
          <a:xfrm>
            <a:off x="4854178" y="54452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42" name="Straight Arrow Connector 41"/>
          <p:cNvCxnSpPr/>
          <p:nvPr/>
        </p:nvCxnSpPr>
        <p:spPr>
          <a:xfrm flipV="1">
            <a:off x="2909962" y="1988840"/>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405906" y="2060848"/>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sp>
        <p:nvSpPr>
          <p:cNvPr id="4" name="Rectangle 3"/>
          <p:cNvSpPr/>
          <p:nvPr/>
        </p:nvSpPr>
        <p:spPr>
          <a:xfrm>
            <a:off x="2477914" y="2132856"/>
            <a:ext cx="1872208" cy="57606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56176" y="1196752"/>
            <a:ext cx="2891519" cy="1200328"/>
          </a:xfrm>
          <a:prstGeom prst="rect">
            <a:avLst/>
          </a:prstGeom>
          <a:noFill/>
        </p:spPr>
        <p:txBody>
          <a:bodyPr wrap="square" rtlCol="0">
            <a:spAutoFit/>
          </a:bodyPr>
          <a:lstStyle/>
          <a:p>
            <a:r>
              <a:rPr lang="en-US" sz="2400" dirty="0" err="1" smtClean="0">
                <a:solidFill>
                  <a:schemeClr val="accent2"/>
                </a:solidFill>
              </a:rPr>
              <a:t>chemicalize.org</a:t>
            </a:r>
            <a:endParaRPr lang="en-US" sz="2400" dirty="0" smtClean="0">
              <a:solidFill>
                <a:schemeClr val="accent2"/>
              </a:solidFill>
            </a:endParaRPr>
          </a:p>
          <a:p>
            <a:endParaRPr lang="en-US" sz="2400" dirty="0" smtClean="0">
              <a:solidFill>
                <a:schemeClr val="accent2"/>
              </a:solidFill>
            </a:endParaRPr>
          </a:p>
          <a:p>
            <a:r>
              <a:rPr lang="en-US" sz="2400" dirty="0" smtClean="0">
                <a:solidFill>
                  <a:schemeClr val="accent2"/>
                </a:solidFill>
              </a:rPr>
              <a:t>[</a:t>
            </a:r>
            <a:r>
              <a:rPr lang="en-US" sz="2400" dirty="0" err="1" smtClean="0">
                <a:solidFill>
                  <a:schemeClr val="accent2"/>
                </a:solidFill>
              </a:rPr>
              <a:t>A</a:t>
            </a:r>
            <a:r>
              <a:rPr lang="en-US" sz="2400" baseline="30000" dirty="0" err="1" smtClean="0">
                <a:solidFill>
                  <a:schemeClr val="accent2"/>
                </a:solidFill>
              </a:rPr>
              <a:t>w</a:t>
            </a:r>
            <a:r>
              <a:rPr lang="en-US" sz="2400" baseline="-25000" dirty="0" err="1" smtClean="0">
                <a:solidFill>
                  <a:schemeClr val="accent2"/>
                </a:solidFill>
              </a:rPr>
              <a:t>tot</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a:t>
            </a:r>
          </a:p>
        </p:txBody>
      </p:sp>
      <p:sp>
        <p:nvSpPr>
          <p:cNvPr id="44" name="TextBox 43"/>
          <p:cNvSpPr txBox="1"/>
          <p:nvPr/>
        </p:nvSpPr>
        <p:spPr>
          <a:xfrm>
            <a:off x="6457706" y="2391271"/>
            <a:ext cx="2228495" cy="523220"/>
          </a:xfrm>
          <a:prstGeom prst="rect">
            <a:avLst/>
          </a:prstGeom>
          <a:noFill/>
        </p:spPr>
        <p:txBody>
          <a:bodyPr wrap="none" rtlCol="0">
            <a:spAutoFit/>
          </a:bodyPr>
          <a:lstStyle/>
          <a:p>
            <a:r>
              <a:rPr lang="en-US" sz="2400" dirty="0" smtClean="0"/>
              <a:t>1M  = 1-x</a:t>
            </a:r>
            <a:r>
              <a:rPr lang="en-US" sz="2800" dirty="0" smtClean="0">
                <a:solidFill>
                  <a:srgbClr val="FF0000"/>
                </a:solidFill>
              </a:rPr>
              <a:t>      </a:t>
            </a:r>
            <a:r>
              <a:rPr lang="en-US" sz="2400" dirty="0" smtClean="0"/>
              <a:t>x</a:t>
            </a:r>
            <a:endParaRPr lang="en-US" sz="2400" dirty="0" smtClean="0">
              <a:solidFill>
                <a:srgbClr val="FF0000"/>
              </a:solidFill>
            </a:endParaRPr>
          </a:p>
        </p:txBody>
      </p:sp>
      <p:sp>
        <p:nvSpPr>
          <p:cNvPr id="31" name="Rectangle 30"/>
          <p:cNvSpPr/>
          <p:nvPr/>
        </p:nvSpPr>
        <p:spPr>
          <a:xfrm>
            <a:off x="6228184" y="2996952"/>
            <a:ext cx="2670823" cy="461665"/>
          </a:xfrm>
          <a:prstGeom prst="rect">
            <a:avLst/>
          </a:prstGeom>
        </p:spPr>
        <p:txBody>
          <a:bodyPr wrap="none">
            <a:spAutoFit/>
          </a:bodyPr>
          <a:lstStyle/>
          <a:p>
            <a:r>
              <a:rPr lang="en-US" sz="2400" dirty="0">
                <a:solidFill>
                  <a:schemeClr val="accent2"/>
                </a:solidFill>
              </a:rPr>
              <a:t>[</a:t>
            </a:r>
            <a:r>
              <a:rPr lang="en-US" sz="2400" dirty="0" err="1" smtClean="0">
                <a:solidFill>
                  <a:schemeClr val="accent2"/>
                </a:solidFill>
              </a:rPr>
              <a:t>A</a:t>
            </a:r>
            <a:r>
              <a:rPr lang="en-US" sz="2400" baseline="30000" dirty="0" err="1" smtClean="0">
                <a:solidFill>
                  <a:schemeClr val="accent2"/>
                </a:solidFill>
              </a:rPr>
              <a:t>c</a:t>
            </a:r>
            <a:r>
              <a:rPr lang="en-US" sz="2400" baseline="-25000" dirty="0" err="1" smtClean="0">
                <a:solidFill>
                  <a:schemeClr val="accent2"/>
                </a:solidFill>
              </a:rPr>
              <a:t>tot</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smtClean="0">
                <a:solidFill>
                  <a:schemeClr val="accent2"/>
                </a:solidFill>
              </a:rPr>
              <a:t>]</a:t>
            </a:r>
            <a:endParaRPr lang="en-US" sz="2400" dirty="0">
              <a:solidFill>
                <a:schemeClr val="accent2"/>
              </a:solidFill>
            </a:endParaRPr>
          </a:p>
        </p:txBody>
      </p:sp>
      <p:cxnSp>
        <p:nvCxnSpPr>
          <p:cNvPr id="34" name="Straight Connector 33"/>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5" name="TextBox 44"/>
          <p:cNvSpPr txBox="1"/>
          <p:nvPr/>
        </p:nvSpPr>
        <p:spPr>
          <a:xfrm>
            <a:off x="1847392" y="44624"/>
            <a:ext cx="589296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Log D in presence of protonated states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370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alphaModFix amt="53000"/>
          </a:blip>
          <a:stretch>
            <a:fillRect/>
          </a:stretch>
        </p:blipFill>
        <p:spPr>
          <a:xfrm>
            <a:off x="899592" y="1484784"/>
            <a:ext cx="1728192" cy="1540022"/>
          </a:xfrm>
          <a:prstGeom prst="rect">
            <a:avLst/>
          </a:prstGeom>
        </p:spPr>
      </p:pic>
      <p:pic>
        <p:nvPicPr>
          <p:cNvPr id="23" name="Picture 22"/>
          <p:cNvPicPr>
            <a:picLocks noChangeAspect="1"/>
          </p:cNvPicPr>
          <p:nvPr/>
        </p:nvPicPr>
        <p:blipFill rotWithShape="1">
          <a:blip r:embed="rId4">
            <a:alphaModFix amt="52000"/>
          </a:blip>
          <a:srcRect l="8231" t="45361" r="55025" b="9462"/>
          <a:stretch/>
        </p:blipFill>
        <p:spPr>
          <a:xfrm>
            <a:off x="1037754" y="5085184"/>
            <a:ext cx="1446014" cy="1368152"/>
          </a:xfrm>
          <a:prstGeom prst="rect">
            <a:avLst/>
          </a:prstGeom>
        </p:spPr>
      </p:pic>
      <p:sp>
        <p:nvSpPr>
          <p:cNvPr id="24" name="Rectangle 23"/>
          <p:cNvSpPr/>
          <p:nvPr/>
        </p:nvSpPr>
        <p:spPr>
          <a:xfrm>
            <a:off x="1109762" y="3429000"/>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97794" y="18448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cxnSp>
        <p:nvCxnSpPr>
          <p:cNvPr id="26" name="Straight Arrow Connector 25"/>
          <p:cNvCxnSpPr/>
          <p:nvPr/>
        </p:nvCxnSpPr>
        <p:spPr>
          <a:xfrm flipV="1">
            <a:off x="1757834" y="2420888"/>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397794" y="3717032"/>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28" name="TextBox 27"/>
          <p:cNvSpPr txBox="1"/>
          <p:nvPr/>
        </p:nvSpPr>
        <p:spPr>
          <a:xfrm>
            <a:off x="317674" y="28337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cxnSp>
        <p:nvCxnSpPr>
          <p:cNvPr id="18" name="Straight Arrow Connector 17"/>
          <p:cNvCxnSpPr/>
          <p:nvPr/>
        </p:nvCxnSpPr>
        <p:spPr>
          <a:xfrm>
            <a:off x="1757834"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97794" y="54452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33" name="TextBox 32"/>
          <p:cNvSpPr txBox="1"/>
          <p:nvPr/>
        </p:nvSpPr>
        <p:spPr>
          <a:xfrm>
            <a:off x="317674" y="46339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cxnSp>
        <p:nvCxnSpPr>
          <p:cNvPr id="3" name="Straight Arrow Connector 2"/>
          <p:cNvCxnSpPr/>
          <p:nvPr/>
        </p:nvCxnSpPr>
        <p:spPr>
          <a:xfrm flipV="1">
            <a:off x="2981970" y="5733256"/>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rotWithShape="1">
          <a:blip r:embed="rId4">
            <a:alphaModFix amt="52000"/>
          </a:blip>
          <a:srcRect l="8231" t="45361" r="55025" b="9462"/>
          <a:stretch/>
        </p:blipFill>
        <p:spPr>
          <a:xfrm>
            <a:off x="4494138" y="5085184"/>
            <a:ext cx="1446014" cy="1368152"/>
          </a:xfrm>
          <a:prstGeom prst="rect">
            <a:avLst/>
          </a:prstGeom>
        </p:spPr>
      </p:pic>
      <p:sp>
        <p:nvSpPr>
          <p:cNvPr id="36" name="TextBox 35"/>
          <p:cNvSpPr txBox="1"/>
          <p:nvPr/>
        </p:nvSpPr>
        <p:spPr>
          <a:xfrm>
            <a:off x="2405906" y="5805264"/>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pic>
        <p:nvPicPr>
          <p:cNvPr id="25" name="Picture 24"/>
          <p:cNvPicPr>
            <a:picLocks noChangeAspect="1"/>
          </p:cNvPicPr>
          <p:nvPr/>
        </p:nvPicPr>
        <p:blipFill>
          <a:blip r:embed="rId3">
            <a:alphaModFix amt="53000"/>
          </a:blip>
          <a:stretch>
            <a:fillRect/>
          </a:stretch>
        </p:blipFill>
        <p:spPr>
          <a:xfrm>
            <a:off x="4283968" y="1484784"/>
            <a:ext cx="1728192" cy="1540022"/>
          </a:xfrm>
          <a:prstGeom prst="rect">
            <a:avLst/>
          </a:prstGeom>
        </p:spPr>
      </p:pic>
      <p:sp>
        <p:nvSpPr>
          <p:cNvPr id="29" name="TextBox 28"/>
          <p:cNvSpPr txBox="1"/>
          <p:nvPr/>
        </p:nvSpPr>
        <p:spPr>
          <a:xfrm>
            <a:off x="4854178" y="18448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0" name="Straight Arrow Connector 29"/>
          <p:cNvCxnSpPr/>
          <p:nvPr/>
        </p:nvCxnSpPr>
        <p:spPr>
          <a:xfrm flipV="1">
            <a:off x="5070202" y="2348880"/>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77734" y="2761764"/>
            <a:ext cx="1364476"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sp>
        <p:nvSpPr>
          <p:cNvPr id="37" name="Rectangle 36"/>
          <p:cNvSpPr/>
          <p:nvPr/>
        </p:nvSpPr>
        <p:spPr>
          <a:xfrm>
            <a:off x="4494138" y="3356992"/>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782170" y="36450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9" name="Straight Arrow Connector 38"/>
          <p:cNvCxnSpPr/>
          <p:nvPr/>
        </p:nvCxnSpPr>
        <p:spPr>
          <a:xfrm>
            <a:off x="5070202"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524333" y="4561964"/>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sp>
        <p:nvSpPr>
          <p:cNvPr id="41" name="TextBox 40"/>
          <p:cNvSpPr txBox="1"/>
          <p:nvPr/>
        </p:nvSpPr>
        <p:spPr>
          <a:xfrm>
            <a:off x="4854178" y="54452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42" name="Straight Arrow Connector 41"/>
          <p:cNvCxnSpPr/>
          <p:nvPr/>
        </p:nvCxnSpPr>
        <p:spPr>
          <a:xfrm flipV="1">
            <a:off x="2909962" y="1988840"/>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405906" y="2060848"/>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sp>
        <p:nvSpPr>
          <p:cNvPr id="4" name="Rectangle 3"/>
          <p:cNvSpPr/>
          <p:nvPr/>
        </p:nvSpPr>
        <p:spPr>
          <a:xfrm>
            <a:off x="2477914" y="2132856"/>
            <a:ext cx="1872208" cy="57606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56176" y="1196752"/>
            <a:ext cx="2891519" cy="1200328"/>
          </a:xfrm>
          <a:prstGeom prst="rect">
            <a:avLst/>
          </a:prstGeom>
          <a:noFill/>
        </p:spPr>
        <p:txBody>
          <a:bodyPr wrap="square" rtlCol="0">
            <a:spAutoFit/>
          </a:bodyPr>
          <a:lstStyle/>
          <a:p>
            <a:r>
              <a:rPr lang="en-US" sz="2400" dirty="0" err="1" smtClean="0">
                <a:solidFill>
                  <a:schemeClr val="accent2"/>
                </a:solidFill>
              </a:rPr>
              <a:t>chemicalize.org</a:t>
            </a:r>
            <a:endParaRPr lang="en-US" sz="2400" dirty="0" smtClean="0">
              <a:solidFill>
                <a:schemeClr val="accent2"/>
              </a:solidFill>
            </a:endParaRPr>
          </a:p>
          <a:p>
            <a:endParaRPr lang="en-US" sz="2400" dirty="0" smtClean="0">
              <a:solidFill>
                <a:schemeClr val="accent2"/>
              </a:solidFill>
            </a:endParaRPr>
          </a:p>
          <a:p>
            <a:r>
              <a:rPr lang="en-US" sz="2400" dirty="0" smtClean="0">
                <a:solidFill>
                  <a:schemeClr val="accent2"/>
                </a:solidFill>
              </a:rPr>
              <a:t>[</a:t>
            </a:r>
            <a:r>
              <a:rPr lang="en-US" sz="2400" dirty="0" err="1" smtClean="0">
                <a:solidFill>
                  <a:schemeClr val="accent2"/>
                </a:solidFill>
              </a:rPr>
              <a:t>A</a:t>
            </a:r>
            <a:r>
              <a:rPr lang="en-US" sz="2400" baseline="30000" dirty="0" err="1" smtClean="0">
                <a:solidFill>
                  <a:schemeClr val="accent2"/>
                </a:solidFill>
              </a:rPr>
              <a:t>w</a:t>
            </a:r>
            <a:r>
              <a:rPr lang="en-US" sz="2400" baseline="-25000" dirty="0" err="1" smtClean="0">
                <a:solidFill>
                  <a:schemeClr val="accent2"/>
                </a:solidFill>
              </a:rPr>
              <a:t>tot</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a:t>
            </a:r>
          </a:p>
        </p:txBody>
      </p:sp>
      <p:sp>
        <p:nvSpPr>
          <p:cNvPr id="44" name="TextBox 43"/>
          <p:cNvSpPr txBox="1"/>
          <p:nvPr/>
        </p:nvSpPr>
        <p:spPr>
          <a:xfrm>
            <a:off x="6457706" y="2391271"/>
            <a:ext cx="2228495" cy="523220"/>
          </a:xfrm>
          <a:prstGeom prst="rect">
            <a:avLst/>
          </a:prstGeom>
          <a:noFill/>
        </p:spPr>
        <p:txBody>
          <a:bodyPr wrap="none" rtlCol="0">
            <a:spAutoFit/>
          </a:bodyPr>
          <a:lstStyle/>
          <a:p>
            <a:r>
              <a:rPr lang="en-US" sz="2400" dirty="0" smtClean="0"/>
              <a:t>1M  = 1-x</a:t>
            </a:r>
            <a:r>
              <a:rPr lang="en-US" sz="2800" dirty="0" smtClean="0">
                <a:solidFill>
                  <a:srgbClr val="FF0000"/>
                </a:solidFill>
              </a:rPr>
              <a:t>      </a:t>
            </a:r>
            <a:r>
              <a:rPr lang="en-US" sz="2400" dirty="0" smtClean="0"/>
              <a:t>x</a:t>
            </a:r>
            <a:endParaRPr lang="en-US" sz="2400" dirty="0" smtClean="0">
              <a:solidFill>
                <a:srgbClr val="FF0000"/>
              </a:solidFill>
            </a:endParaRPr>
          </a:p>
        </p:txBody>
      </p:sp>
      <p:sp>
        <p:nvSpPr>
          <p:cNvPr id="31" name="Rectangle 30"/>
          <p:cNvSpPr/>
          <p:nvPr/>
        </p:nvSpPr>
        <p:spPr>
          <a:xfrm>
            <a:off x="6228184" y="2996952"/>
            <a:ext cx="2670823" cy="461665"/>
          </a:xfrm>
          <a:prstGeom prst="rect">
            <a:avLst/>
          </a:prstGeom>
        </p:spPr>
        <p:txBody>
          <a:bodyPr wrap="none">
            <a:spAutoFit/>
          </a:bodyPr>
          <a:lstStyle/>
          <a:p>
            <a:r>
              <a:rPr lang="en-US" sz="2400" dirty="0">
                <a:solidFill>
                  <a:schemeClr val="accent2"/>
                </a:solidFill>
              </a:rPr>
              <a:t>[</a:t>
            </a:r>
            <a:r>
              <a:rPr lang="en-US" sz="2400" dirty="0" err="1" smtClean="0">
                <a:solidFill>
                  <a:schemeClr val="accent2"/>
                </a:solidFill>
              </a:rPr>
              <a:t>A</a:t>
            </a:r>
            <a:r>
              <a:rPr lang="en-US" sz="2400" baseline="30000" dirty="0" err="1" smtClean="0">
                <a:solidFill>
                  <a:schemeClr val="accent2"/>
                </a:solidFill>
              </a:rPr>
              <a:t>c</a:t>
            </a:r>
            <a:r>
              <a:rPr lang="en-US" sz="2400" baseline="-25000" dirty="0" err="1" smtClean="0">
                <a:solidFill>
                  <a:schemeClr val="accent2"/>
                </a:solidFill>
              </a:rPr>
              <a:t>tot</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smtClean="0">
                <a:solidFill>
                  <a:schemeClr val="accent2"/>
                </a:solidFill>
              </a:rPr>
              <a:t>]</a:t>
            </a:r>
            <a:endParaRPr lang="en-US" sz="2400" dirty="0">
              <a:solidFill>
                <a:schemeClr val="accent2"/>
              </a:solidFill>
            </a:endParaRPr>
          </a:p>
        </p:txBody>
      </p:sp>
      <p:sp>
        <p:nvSpPr>
          <p:cNvPr id="34" name="TextBox 33"/>
          <p:cNvSpPr txBox="1"/>
          <p:nvPr/>
        </p:nvSpPr>
        <p:spPr>
          <a:xfrm>
            <a:off x="6516216" y="3429000"/>
            <a:ext cx="2232248" cy="523220"/>
          </a:xfrm>
          <a:prstGeom prst="rect">
            <a:avLst/>
          </a:prstGeom>
          <a:noFill/>
        </p:spPr>
        <p:txBody>
          <a:bodyPr wrap="square" rtlCol="0">
            <a:spAutoFit/>
          </a:bodyPr>
          <a:lstStyle/>
          <a:p>
            <a:r>
              <a:rPr lang="en-US" sz="2400" dirty="0" smtClean="0">
                <a:solidFill>
                  <a:srgbClr val="FF0000"/>
                </a:solidFill>
              </a:rPr>
              <a:t>      = </a:t>
            </a:r>
            <a:r>
              <a:rPr lang="en-US" sz="2800" dirty="0" smtClean="0">
                <a:solidFill>
                  <a:srgbClr val="FF0000"/>
                </a:solidFill>
                <a:latin typeface="Symbol" charset="2"/>
                <a:cs typeface="Symbol" charset="2"/>
              </a:rPr>
              <a:t>e</a:t>
            </a:r>
            <a:r>
              <a:rPr lang="en-US" sz="2400" dirty="0" smtClean="0">
                <a:solidFill>
                  <a:srgbClr val="FF0000"/>
                </a:solidFill>
              </a:rPr>
              <a:t>           y</a:t>
            </a:r>
          </a:p>
        </p:txBody>
      </p:sp>
      <p:cxnSp>
        <p:nvCxnSpPr>
          <p:cNvPr id="45" name="Straight Connector 44"/>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6" name="TextBox 45"/>
          <p:cNvSpPr txBox="1"/>
          <p:nvPr/>
        </p:nvSpPr>
        <p:spPr>
          <a:xfrm>
            <a:off x="1847392" y="44624"/>
            <a:ext cx="589296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Log D in presence of protonated states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alphaModFix amt="53000"/>
          </a:blip>
          <a:stretch>
            <a:fillRect/>
          </a:stretch>
        </p:blipFill>
        <p:spPr>
          <a:xfrm>
            <a:off x="899592" y="1484784"/>
            <a:ext cx="1728192" cy="1540022"/>
          </a:xfrm>
          <a:prstGeom prst="rect">
            <a:avLst/>
          </a:prstGeom>
        </p:spPr>
      </p:pic>
      <p:pic>
        <p:nvPicPr>
          <p:cNvPr id="23" name="Picture 22"/>
          <p:cNvPicPr>
            <a:picLocks noChangeAspect="1"/>
          </p:cNvPicPr>
          <p:nvPr/>
        </p:nvPicPr>
        <p:blipFill rotWithShape="1">
          <a:blip r:embed="rId4">
            <a:alphaModFix amt="52000"/>
          </a:blip>
          <a:srcRect l="8231" t="45361" r="55025" b="9462"/>
          <a:stretch/>
        </p:blipFill>
        <p:spPr>
          <a:xfrm>
            <a:off x="1037754" y="5085184"/>
            <a:ext cx="1446014" cy="1368152"/>
          </a:xfrm>
          <a:prstGeom prst="rect">
            <a:avLst/>
          </a:prstGeom>
        </p:spPr>
      </p:pic>
      <p:sp>
        <p:nvSpPr>
          <p:cNvPr id="24" name="Rectangle 23"/>
          <p:cNvSpPr/>
          <p:nvPr/>
        </p:nvSpPr>
        <p:spPr>
          <a:xfrm>
            <a:off x="1109762" y="3429000"/>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97794" y="18448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cxnSp>
        <p:nvCxnSpPr>
          <p:cNvPr id="26" name="Straight Arrow Connector 25"/>
          <p:cNvCxnSpPr/>
          <p:nvPr/>
        </p:nvCxnSpPr>
        <p:spPr>
          <a:xfrm flipV="1">
            <a:off x="1757834" y="2420888"/>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397794" y="3717032"/>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28" name="TextBox 27"/>
          <p:cNvSpPr txBox="1"/>
          <p:nvPr/>
        </p:nvSpPr>
        <p:spPr>
          <a:xfrm>
            <a:off x="317674" y="28337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cxnSp>
        <p:nvCxnSpPr>
          <p:cNvPr id="18" name="Straight Arrow Connector 17"/>
          <p:cNvCxnSpPr/>
          <p:nvPr/>
        </p:nvCxnSpPr>
        <p:spPr>
          <a:xfrm>
            <a:off x="1757834"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97794" y="54452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33" name="TextBox 32"/>
          <p:cNvSpPr txBox="1"/>
          <p:nvPr/>
        </p:nvSpPr>
        <p:spPr>
          <a:xfrm>
            <a:off x="317674" y="46339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cxnSp>
        <p:nvCxnSpPr>
          <p:cNvPr id="3" name="Straight Arrow Connector 2"/>
          <p:cNvCxnSpPr/>
          <p:nvPr/>
        </p:nvCxnSpPr>
        <p:spPr>
          <a:xfrm flipV="1">
            <a:off x="2981970" y="5733256"/>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rotWithShape="1">
          <a:blip r:embed="rId4">
            <a:alphaModFix amt="52000"/>
          </a:blip>
          <a:srcRect l="8231" t="45361" r="55025" b="9462"/>
          <a:stretch/>
        </p:blipFill>
        <p:spPr>
          <a:xfrm>
            <a:off x="4494138" y="5085184"/>
            <a:ext cx="1446014" cy="1368152"/>
          </a:xfrm>
          <a:prstGeom prst="rect">
            <a:avLst/>
          </a:prstGeom>
        </p:spPr>
      </p:pic>
      <p:sp>
        <p:nvSpPr>
          <p:cNvPr id="36" name="TextBox 35"/>
          <p:cNvSpPr txBox="1"/>
          <p:nvPr/>
        </p:nvSpPr>
        <p:spPr>
          <a:xfrm>
            <a:off x="2405906" y="5805264"/>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pic>
        <p:nvPicPr>
          <p:cNvPr id="25" name="Picture 24"/>
          <p:cNvPicPr>
            <a:picLocks noChangeAspect="1"/>
          </p:cNvPicPr>
          <p:nvPr/>
        </p:nvPicPr>
        <p:blipFill>
          <a:blip r:embed="rId3">
            <a:alphaModFix amt="53000"/>
          </a:blip>
          <a:stretch>
            <a:fillRect/>
          </a:stretch>
        </p:blipFill>
        <p:spPr>
          <a:xfrm>
            <a:off x="4283968" y="1484784"/>
            <a:ext cx="1728192" cy="1540022"/>
          </a:xfrm>
          <a:prstGeom prst="rect">
            <a:avLst/>
          </a:prstGeom>
        </p:spPr>
      </p:pic>
      <p:sp>
        <p:nvSpPr>
          <p:cNvPr id="29" name="TextBox 28"/>
          <p:cNvSpPr txBox="1"/>
          <p:nvPr/>
        </p:nvSpPr>
        <p:spPr>
          <a:xfrm>
            <a:off x="4854178" y="18448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0" name="Straight Arrow Connector 29"/>
          <p:cNvCxnSpPr/>
          <p:nvPr/>
        </p:nvCxnSpPr>
        <p:spPr>
          <a:xfrm flipV="1">
            <a:off x="5070202" y="2348880"/>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77734" y="2761764"/>
            <a:ext cx="1364476"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sp>
        <p:nvSpPr>
          <p:cNvPr id="37" name="Rectangle 36"/>
          <p:cNvSpPr/>
          <p:nvPr/>
        </p:nvSpPr>
        <p:spPr>
          <a:xfrm>
            <a:off x="4494138" y="3356992"/>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782170" y="36450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9" name="Straight Arrow Connector 38"/>
          <p:cNvCxnSpPr/>
          <p:nvPr/>
        </p:nvCxnSpPr>
        <p:spPr>
          <a:xfrm>
            <a:off x="5070202"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524333" y="4561964"/>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sp>
        <p:nvSpPr>
          <p:cNvPr id="41" name="TextBox 40"/>
          <p:cNvSpPr txBox="1"/>
          <p:nvPr/>
        </p:nvSpPr>
        <p:spPr>
          <a:xfrm>
            <a:off x="4854178" y="54452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42" name="Straight Arrow Connector 41"/>
          <p:cNvCxnSpPr/>
          <p:nvPr/>
        </p:nvCxnSpPr>
        <p:spPr>
          <a:xfrm flipV="1">
            <a:off x="2909962" y="1988840"/>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405906" y="2060848"/>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sp>
        <p:nvSpPr>
          <p:cNvPr id="4" name="Rectangle 3"/>
          <p:cNvSpPr/>
          <p:nvPr/>
        </p:nvSpPr>
        <p:spPr>
          <a:xfrm>
            <a:off x="2477914" y="2132856"/>
            <a:ext cx="1872208" cy="57606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56176" y="1196752"/>
            <a:ext cx="2891519" cy="1200328"/>
          </a:xfrm>
          <a:prstGeom prst="rect">
            <a:avLst/>
          </a:prstGeom>
          <a:noFill/>
        </p:spPr>
        <p:txBody>
          <a:bodyPr wrap="square" rtlCol="0">
            <a:spAutoFit/>
          </a:bodyPr>
          <a:lstStyle/>
          <a:p>
            <a:r>
              <a:rPr lang="en-US" sz="2400" dirty="0" err="1" smtClean="0">
                <a:solidFill>
                  <a:schemeClr val="accent2"/>
                </a:solidFill>
              </a:rPr>
              <a:t>chemicalize.org</a:t>
            </a:r>
            <a:endParaRPr lang="en-US" sz="2400" dirty="0" smtClean="0">
              <a:solidFill>
                <a:schemeClr val="accent2"/>
              </a:solidFill>
            </a:endParaRPr>
          </a:p>
          <a:p>
            <a:endParaRPr lang="en-US" sz="2400" dirty="0" smtClean="0">
              <a:solidFill>
                <a:schemeClr val="accent2"/>
              </a:solidFill>
            </a:endParaRPr>
          </a:p>
          <a:p>
            <a:r>
              <a:rPr lang="en-US" sz="2400" dirty="0" smtClean="0">
                <a:solidFill>
                  <a:schemeClr val="accent2"/>
                </a:solidFill>
              </a:rPr>
              <a:t>[</a:t>
            </a:r>
            <a:r>
              <a:rPr lang="en-US" sz="2400" dirty="0" err="1" smtClean="0">
                <a:solidFill>
                  <a:schemeClr val="accent2"/>
                </a:solidFill>
              </a:rPr>
              <a:t>A</a:t>
            </a:r>
            <a:r>
              <a:rPr lang="en-US" sz="2400" baseline="30000" dirty="0" err="1" smtClean="0">
                <a:solidFill>
                  <a:schemeClr val="accent2"/>
                </a:solidFill>
              </a:rPr>
              <a:t>w</a:t>
            </a:r>
            <a:r>
              <a:rPr lang="en-US" sz="2400" baseline="-25000" dirty="0" err="1" smtClean="0">
                <a:solidFill>
                  <a:schemeClr val="accent2"/>
                </a:solidFill>
              </a:rPr>
              <a:t>tot</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a:t>
            </a:r>
          </a:p>
        </p:txBody>
      </p:sp>
      <p:sp>
        <p:nvSpPr>
          <p:cNvPr id="44" name="TextBox 43"/>
          <p:cNvSpPr txBox="1"/>
          <p:nvPr/>
        </p:nvSpPr>
        <p:spPr>
          <a:xfrm>
            <a:off x="6457706" y="2391271"/>
            <a:ext cx="2504862" cy="523220"/>
          </a:xfrm>
          <a:prstGeom prst="rect">
            <a:avLst/>
          </a:prstGeom>
          <a:noFill/>
        </p:spPr>
        <p:txBody>
          <a:bodyPr wrap="none" rtlCol="0">
            <a:spAutoFit/>
          </a:bodyPr>
          <a:lstStyle/>
          <a:p>
            <a:r>
              <a:rPr lang="en-US" sz="2400" dirty="0" smtClean="0"/>
              <a:t>1M  = 1-x</a:t>
            </a:r>
            <a:r>
              <a:rPr lang="en-US" sz="2800" dirty="0" smtClean="0">
                <a:solidFill>
                  <a:srgbClr val="FF0000"/>
                </a:solidFill>
              </a:rPr>
              <a:t>-</a:t>
            </a:r>
            <a:r>
              <a:rPr lang="en-US" sz="2800" dirty="0" smtClean="0">
                <a:solidFill>
                  <a:srgbClr val="FF0000"/>
                </a:solidFill>
                <a:latin typeface="Symbol" charset="2"/>
                <a:cs typeface="Symbol" charset="2"/>
              </a:rPr>
              <a:t>e</a:t>
            </a:r>
            <a:r>
              <a:rPr lang="en-US" sz="2800" dirty="0" smtClean="0">
                <a:solidFill>
                  <a:srgbClr val="FF0000"/>
                </a:solidFill>
              </a:rPr>
              <a:t>   </a:t>
            </a:r>
            <a:r>
              <a:rPr lang="en-US" sz="2400" dirty="0" smtClean="0"/>
              <a:t>x</a:t>
            </a:r>
            <a:r>
              <a:rPr lang="en-US" sz="2400" dirty="0" smtClean="0">
                <a:solidFill>
                  <a:srgbClr val="FF0000"/>
                </a:solidFill>
              </a:rPr>
              <a:t>-y</a:t>
            </a:r>
          </a:p>
        </p:txBody>
      </p:sp>
      <p:sp>
        <p:nvSpPr>
          <p:cNvPr id="31" name="Rectangle 30"/>
          <p:cNvSpPr/>
          <p:nvPr/>
        </p:nvSpPr>
        <p:spPr>
          <a:xfrm>
            <a:off x="6228184" y="2996952"/>
            <a:ext cx="2670823" cy="461665"/>
          </a:xfrm>
          <a:prstGeom prst="rect">
            <a:avLst/>
          </a:prstGeom>
        </p:spPr>
        <p:txBody>
          <a:bodyPr wrap="none">
            <a:spAutoFit/>
          </a:bodyPr>
          <a:lstStyle/>
          <a:p>
            <a:r>
              <a:rPr lang="en-US" sz="2400" dirty="0">
                <a:solidFill>
                  <a:schemeClr val="accent2"/>
                </a:solidFill>
              </a:rPr>
              <a:t>[</a:t>
            </a:r>
            <a:r>
              <a:rPr lang="en-US" sz="2400" dirty="0" err="1" smtClean="0">
                <a:solidFill>
                  <a:schemeClr val="accent2"/>
                </a:solidFill>
              </a:rPr>
              <a:t>A</a:t>
            </a:r>
            <a:r>
              <a:rPr lang="en-US" sz="2400" baseline="30000" dirty="0" err="1" smtClean="0">
                <a:solidFill>
                  <a:schemeClr val="accent2"/>
                </a:solidFill>
              </a:rPr>
              <a:t>c</a:t>
            </a:r>
            <a:r>
              <a:rPr lang="en-US" sz="2400" baseline="-25000" dirty="0" err="1" smtClean="0">
                <a:solidFill>
                  <a:schemeClr val="accent2"/>
                </a:solidFill>
              </a:rPr>
              <a:t>tot</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smtClean="0">
                <a:solidFill>
                  <a:schemeClr val="accent2"/>
                </a:solidFill>
              </a:rPr>
              <a:t>]</a:t>
            </a:r>
            <a:endParaRPr lang="en-US" sz="2400" dirty="0">
              <a:solidFill>
                <a:schemeClr val="accent2"/>
              </a:solidFill>
            </a:endParaRPr>
          </a:p>
        </p:txBody>
      </p:sp>
      <p:sp>
        <p:nvSpPr>
          <p:cNvPr id="34" name="TextBox 33"/>
          <p:cNvSpPr txBox="1"/>
          <p:nvPr/>
        </p:nvSpPr>
        <p:spPr>
          <a:xfrm>
            <a:off x="6516216" y="3429000"/>
            <a:ext cx="2232248" cy="523220"/>
          </a:xfrm>
          <a:prstGeom prst="rect">
            <a:avLst/>
          </a:prstGeom>
          <a:noFill/>
        </p:spPr>
        <p:txBody>
          <a:bodyPr wrap="square" rtlCol="0">
            <a:spAutoFit/>
          </a:bodyPr>
          <a:lstStyle/>
          <a:p>
            <a:r>
              <a:rPr lang="en-US" sz="2400" dirty="0" smtClean="0">
                <a:solidFill>
                  <a:srgbClr val="FF0000"/>
                </a:solidFill>
              </a:rPr>
              <a:t>      = </a:t>
            </a:r>
            <a:r>
              <a:rPr lang="en-US" sz="2800" dirty="0" smtClean="0">
                <a:solidFill>
                  <a:srgbClr val="FF0000"/>
                </a:solidFill>
                <a:latin typeface="Symbol" charset="2"/>
                <a:cs typeface="Symbol" charset="2"/>
              </a:rPr>
              <a:t>e</a:t>
            </a:r>
            <a:r>
              <a:rPr lang="en-US" sz="2400" dirty="0" smtClean="0">
                <a:solidFill>
                  <a:srgbClr val="FF0000"/>
                </a:solidFill>
              </a:rPr>
              <a:t>           y</a:t>
            </a:r>
          </a:p>
        </p:txBody>
      </p:sp>
      <p:cxnSp>
        <p:nvCxnSpPr>
          <p:cNvPr id="45" name="Straight Connector 44"/>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6" name="TextBox 45"/>
          <p:cNvSpPr txBox="1"/>
          <p:nvPr/>
        </p:nvSpPr>
        <p:spPr>
          <a:xfrm>
            <a:off x="1847392" y="44624"/>
            <a:ext cx="589296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Log D in presence of protonated states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0588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alphaModFix amt="53000"/>
          </a:blip>
          <a:stretch>
            <a:fillRect/>
          </a:stretch>
        </p:blipFill>
        <p:spPr>
          <a:xfrm>
            <a:off x="899592" y="1484784"/>
            <a:ext cx="1728192" cy="1540022"/>
          </a:xfrm>
          <a:prstGeom prst="rect">
            <a:avLst/>
          </a:prstGeom>
        </p:spPr>
      </p:pic>
      <p:pic>
        <p:nvPicPr>
          <p:cNvPr id="23" name="Picture 22"/>
          <p:cNvPicPr>
            <a:picLocks noChangeAspect="1"/>
          </p:cNvPicPr>
          <p:nvPr/>
        </p:nvPicPr>
        <p:blipFill rotWithShape="1">
          <a:blip r:embed="rId4">
            <a:alphaModFix amt="52000"/>
          </a:blip>
          <a:srcRect l="8231" t="45361" r="55025" b="9462"/>
          <a:stretch/>
        </p:blipFill>
        <p:spPr>
          <a:xfrm>
            <a:off x="1037754" y="5085184"/>
            <a:ext cx="1446014" cy="1368152"/>
          </a:xfrm>
          <a:prstGeom prst="rect">
            <a:avLst/>
          </a:prstGeom>
        </p:spPr>
      </p:pic>
      <p:sp>
        <p:nvSpPr>
          <p:cNvPr id="24" name="Rectangle 23"/>
          <p:cNvSpPr/>
          <p:nvPr/>
        </p:nvSpPr>
        <p:spPr>
          <a:xfrm>
            <a:off x="1109762" y="3429000"/>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97794" y="18448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cxnSp>
        <p:nvCxnSpPr>
          <p:cNvPr id="26" name="Straight Arrow Connector 25"/>
          <p:cNvCxnSpPr/>
          <p:nvPr/>
        </p:nvCxnSpPr>
        <p:spPr>
          <a:xfrm flipV="1">
            <a:off x="1757834" y="2420888"/>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397794" y="3717032"/>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28" name="TextBox 27"/>
          <p:cNvSpPr txBox="1"/>
          <p:nvPr/>
        </p:nvSpPr>
        <p:spPr>
          <a:xfrm>
            <a:off x="317674" y="28337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cxnSp>
        <p:nvCxnSpPr>
          <p:cNvPr id="18" name="Straight Arrow Connector 17"/>
          <p:cNvCxnSpPr/>
          <p:nvPr/>
        </p:nvCxnSpPr>
        <p:spPr>
          <a:xfrm>
            <a:off x="1757834"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97794" y="54452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33" name="TextBox 32"/>
          <p:cNvSpPr txBox="1"/>
          <p:nvPr/>
        </p:nvSpPr>
        <p:spPr>
          <a:xfrm>
            <a:off x="317674" y="46339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cxnSp>
        <p:nvCxnSpPr>
          <p:cNvPr id="3" name="Straight Arrow Connector 2"/>
          <p:cNvCxnSpPr/>
          <p:nvPr/>
        </p:nvCxnSpPr>
        <p:spPr>
          <a:xfrm flipV="1">
            <a:off x="2981970" y="5733256"/>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rotWithShape="1">
          <a:blip r:embed="rId4">
            <a:alphaModFix amt="52000"/>
          </a:blip>
          <a:srcRect l="8231" t="45361" r="55025" b="9462"/>
          <a:stretch/>
        </p:blipFill>
        <p:spPr>
          <a:xfrm>
            <a:off x="4494138" y="5085184"/>
            <a:ext cx="1446014" cy="1368152"/>
          </a:xfrm>
          <a:prstGeom prst="rect">
            <a:avLst/>
          </a:prstGeom>
        </p:spPr>
      </p:pic>
      <p:sp>
        <p:nvSpPr>
          <p:cNvPr id="36" name="TextBox 35"/>
          <p:cNvSpPr txBox="1"/>
          <p:nvPr/>
        </p:nvSpPr>
        <p:spPr>
          <a:xfrm>
            <a:off x="2405906" y="5805264"/>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pic>
        <p:nvPicPr>
          <p:cNvPr id="25" name="Picture 24"/>
          <p:cNvPicPr>
            <a:picLocks noChangeAspect="1"/>
          </p:cNvPicPr>
          <p:nvPr/>
        </p:nvPicPr>
        <p:blipFill>
          <a:blip r:embed="rId3">
            <a:alphaModFix amt="53000"/>
          </a:blip>
          <a:stretch>
            <a:fillRect/>
          </a:stretch>
        </p:blipFill>
        <p:spPr>
          <a:xfrm>
            <a:off x="4283968" y="1484784"/>
            <a:ext cx="1728192" cy="1540022"/>
          </a:xfrm>
          <a:prstGeom prst="rect">
            <a:avLst/>
          </a:prstGeom>
        </p:spPr>
      </p:pic>
      <p:sp>
        <p:nvSpPr>
          <p:cNvPr id="29" name="TextBox 28"/>
          <p:cNvSpPr txBox="1"/>
          <p:nvPr/>
        </p:nvSpPr>
        <p:spPr>
          <a:xfrm>
            <a:off x="4854178" y="18448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0" name="Straight Arrow Connector 29"/>
          <p:cNvCxnSpPr/>
          <p:nvPr/>
        </p:nvCxnSpPr>
        <p:spPr>
          <a:xfrm flipV="1">
            <a:off x="5070202" y="2348880"/>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77734" y="2761764"/>
            <a:ext cx="1364476"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sp>
        <p:nvSpPr>
          <p:cNvPr id="37" name="Rectangle 36"/>
          <p:cNvSpPr/>
          <p:nvPr/>
        </p:nvSpPr>
        <p:spPr>
          <a:xfrm>
            <a:off x="4494138" y="3356992"/>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782170" y="36450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9" name="Straight Arrow Connector 38"/>
          <p:cNvCxnSpPr/>
          <p:nvPr/>
        </p:nvCxnSpPr>
        <p:spPr>
          <a:xfrm>
            <a:off x="5070202"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524333" y="4561964"/>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sp>
        <p:nvSpPr>
          <p:cNvPr id="41" name="TextBox 40"/>
          <p:cNvSpPr txBox="1"/>
          <p:nvPr/>
        </p:nvSpPr>
        <p:spPr>
          <a:xfrm>
            <a:off x="4854178" y="54452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42" name="Straight Arrow Connector 41"/>
          <p:cNvCxnSpPr/>
          <p:nvPr/>
        </p:nvCxnSpPr>
        <p:spPr>
          <a:xfrm flipV="1">
            <a:off x="2909962" y="1988840"/>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405906" y="2060848"/>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sp>
        <p:nvSpPr>
          <p:cNvPr id="4" name="Rectangle 3"/>
          <p:cNvSpPr/>
          <p:nvPr/>
        </p:nvSpPr>
        <p:spPr>
          <a:xfrm>
            <a:off x="2477914" y="2132856"/>
            <a:ext cx="1872208" cy="57606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56176" y="1196752"/>
            <a:ext cx="2891519" cy="1200328"/>
          </a:xfrm>
          <a:prstGeom prst="rect">
            <a:avLst/>
          </a:prstGeom>
          <a:noFill/>
        </p:spPr>
        <p:txBody>
          <a:bodyPr wrap="square" rtlCol="0">
            <a:spAutoFit/>
          </a:bodyPr>
          <a:lstStyle/>
          <a:p>
            <a:r>
              <a:rPr lang="en-US" sz="2400" dirty="0" err="1" smtClean="0">
                <a:solidFill>
                  <a:schemeClr val="accent2"/>
                </a:solidFill>
              </a:rPr>
              <a:t>chemicalize.org</a:t>
            </a:r>
            <a:endParaRPr lang="en-US" sz="2400" dirty="0" smtClean="0">
              <a:solidFill>
                <a:schemeClr val="accent2"/>
              </a:solidFill>
            </a:endParaRPr>
          </a:p>
          <a:p>
            <a:endParaRPr lang="en-US" sz="2400" dirty="0" smtClean="0">
              <a:solidFill>
                <a:schemeClr val="accent2"/>
              </a:solidFill>
            </a:endParaRPr>
          </a:p>
          <a:p>
            <a:r>
              <a:rPr lang="en-US" sz="2400" dirty="0" smtClean="0">
                <a:solidFill>
                  <a:schemeClr val="accent2"/>
                </a:solidFill>
              </a:rPr>
              <a:t>[</a:t>
            </a:r>
            <a:r>
              <a:rPr lang="en-US" sz="2400" dirty="0" err="1" smtClean="0">
                <a:solidFill>
                  <a:schemeClr val="accent2"/>
                </a:solidFill>
              </a:rPr>
              <a:t>A</a:t>
            </a:r>
            <a:r>
              <a:rPr lang="en-US" sz="2400" baseline="30000" dirty="0" err="1" smtClean="0">
                <a:solidFill>
                  <a:schemeClr val="accent2"/>
                </a:solidFill>
              </a:rPr>
              <a:t>w</a:t>
            </a:r>
            <a:r>
              <a:rPr lang="en-US" sz="2400" baseline="-25000" dirty="0" err="1" smtClean="0">
                <a:solidFill>
                  <a:schemeClr val="accent2"/>
                </a:solidFill>
              </a:rPr>
              <a:t>tot</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a:t>
            </a:r>
          </a:p>
        </p:txBody>
      </p:sp>
      <p:sp>
        <p:nvSpPr>
          <p:cNvPr id="44" name="TextBox 43"/>
          <p:cNvSpPr txBox="1"/>
          <p:nvPr/>
        </p:nvSpPr>
        <p:spPr>
          <a:xfrm>
            <a:off x="6457706" y="2391271"/>
            <a:ext cx="2504862" cy="523220"/>
          </a:xfrm>
          <a:prstGeom prst="rect">
            <a:avLst/>
          </a:prstGeom>
          <a:noFill/>
        </p:spPr>
        <p:txBody>
          <a:bodyPr wrap="none" rtlCol="0">
            <a:spAutoFit/>
          </a:bodyPr>
          <a:lstStyle/>
          <a:p>
            <a:r>
              <a:rPr lang="en-US" sz="2400" dirty="0" smtClean="0"/>
              <a:t>1M  = 1-x</a:t>
            </a:r>
            <a:r>
              <a:rPr lang="en-US" sz="2800" dirty="0" smtClean="0">
                <a:solidFill>
                  <a:srgbClr val="FF0000"/>
                </a:solidFill>
              </a:rPr>
              <a:t>-</a:t>
            </a:r>
            <a:r>
              <a:rPr lang="en-US" sz="2800" dirty="0" smtClean="0">
                <a:solidFill>
                  <a:srgbClr val="FF0000"/>
                </a:solidFill>
                <a:latin typeface="Symbol" charset="2"/>
                <a:cs typeface="Symbol" charset="2"/>
              </a:rPr>
              <a:t>e</a:t>
            </a:r>
            <a:r>
              <a:rPr lang="en-US" sz="2800" dirty="0" smtClean="0">
                <a:solidFill>
                  <a:srgbClr val="FF0000"/>
                </a:solidFill>
              </a:rPr>
              <a:t>   </a:t>
            </a:r>
            <a:r>
              <a:rPr lang="en-US" sz="2400" dirty="0" smtClean="0"/>
              <a:t>x</a:t>
            </a:r>
            <a:r>
              <a:rPr lang="en-US" sz="2400" dirty="0" smtClean="0">
                <a:solidFill>
                  <a:srgbClr val="FF0000"/>
                </a:solidFill>
              </a:rPr>
              <a:t>-y</a:t>
            </a:r>
          </a:p>
        </p:txBody>
      </p:sp>
      <p:sp>
        <p:nvSpPr>
          <p:cNvPr id="31" name="Rectangle 30"/>
          <p:cNvSpPr/>
          <p:nvPr/>
        </p:nvSpPr>
        <p:spPr>
          <a:xfrm>
            <a:off x="6228184" y="2996952"/>
            <a:ext cx="2670823" cy="461665"/>
          </a:xfrm>
          <a:prstGeom prst="rect">
            <a:avLst/>
          </a:prstGeom>
        </p:spPr>
        <p:txBody>
          <a:bodyPr wrap="none">
            <a:spAutoFit/>
          </a:bodyPr>
          <a:lstStyle/>
          <a:p>
            <a:r>
              <a:rPr lang="en-US" sz="2400" dirty="0">
                <a:solidFill>
                  <a:schemeClr val="accent2"/>
                </a:solidFill>
              </a:rPr>
              <a:t>[</a:t>
            </a:r>
            <a:r>
              <a:rPr lang="en-US" sz="2400" dirty="0" err="1" smtClean="0">
                <a:solidFill>
                  <a:schemeClr val="accent2"/>
                </a:solidFill>
              </a:rPr>
              <a:t>A</a:t>
            </a:r>
            <a:r>
              <a:rPr lang="en-US" sz="2400" baseline="30000" dirty="0" err="1" smtClean="0">
                <a:solidFill>
                  <a:schemeClr val="accent2"/>
                </a:solidFill>
              </a:rPr>
              <a:t>c</a:t>
            </a:r>
            <a:r>
              <a:rPr lang="en-US" sz="2400" baseline="-25000" dirty="0" err="1" smtClean="0">
                <a:solidFill>
                  <a:schemeClr val="accent2"/>
                </a:solidFill>
              </a:rPr>
              <a:t>tot</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smtClean="0">
                <a:solidFill>
                  <a:schemeClr val="accent2"/>
                </a:solidFill>
              </a:rPr>
              <a:t>]</a:t>
            </a:r>
            <a:endParaRPr lang="en-US" sz="2400" dirty="0">
              <a:solidFill>
                <a:schemeClr val="accent2"/>
              </a:solidFill>
            </a:endParaRPr>
          </a:p>
        </p:txBody>
      </p:sp>
      <p:sp>
        <p:nvSpPr>
          <p:cNvPr id="34" name="TextBox 33"/>
          <p:cNvSpPr txBox="1"/>
          <p:nvPr/>
        </p:nvSpPr>
        <p:spPr>
          <a:xfrm>
            <a:off x="6516216" y="3429000"/>
            <a:ext cx="2232248" cy="523220"/>
          </a:xfrm>
          <a:prstGeom prst="rect">
            <a:avLst/>
          </a:prstGeom>
          <a:noFill/>
        </p:spPr>
        <p:txBody>
          <a:bodyPr wrap="square" rtlCol="0">
            <a:spAutoFit/>
          </a:bodyPr>
          <a:lstStyle/>
          <a:p>
            <a:r>
              <a:rPr lang="en-US" sz="2400" dirty="0" smtClean="0">
                <a:solidFill>
                  <a:srgbClr val="FF0000"/>
                </a:solidFill>
              </a:rPr>
              <a:t>      = </a:t>
            </a:r>
            <a:r>
              <a:rPr lang="en-US" sz="2800" dirty="0" smtClean="0">
                <a:solidFill>
                  <a:srgbClr val="FF0000"/>
                </a:solidFill>
                <a:latin typeface="Symbol" charset="2"/>
                <a:cs typeface="Symbol" charset="2"/>
              </a:rPr>
              <a:t>e</a:t>
            </a:r>
            <a:r>
              <a:rPr lang="en-US" sz="2400" dirty="0" smtClean="0">
                <a:solidFill>
                  <a:srgbClr val="FF0000"/>
                </a:solidFill>
              </a:rPr>
              <a:t>           y</a:t>
            </a:r>
          </a:p>
        </p:txBody>
      </p:sp>
      <p:cxnSp>
        <p:nvCxnSpPr>
          <p:cNvPr id="6" name="Straight Arrow Connector 5"/>
          <p:cNvCxnSpPr>
            <a:stCxn id="34" idx="2"/>
          </p:cNvCxnSpPr>
          <p:nvPr/>
        </p:nvCxnSpPr>
        <p:spPr>
          <a:xfrm flipH="1">
            <a:off x="7596337" y="3952220"/>
            <a:ext cx="3" cy="6289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868144" y="5013176"/>
            <a:ext cx="3084151" cy="430887"/>
          </a:xfrm>
          <a:prstGeom prst="rect">
            <a:avLst/>
          </a:prstGeom>
          <a:noFill/>
        </p:spPr>
        <p:txBody>
          <a:bodyPr wrap="none" rtlCol="0">
            <a:spAutoFit/>
          </a:bodyPr>
          <a:lstStyle/>
          <a:p>
            <a:r>
              <a:rPr lang="en-US" sz="2200" dirty="0" smtClean="0">
                <a:solidFill>
                  <a:srgbClr val="333399"/>
                </a:solidFill>
              </a:rPr>
              <a:t>log D = log</a:t>
            </a:r>
            <a:r>
              <a:rPr lang="en-US" sz="2200" baseline="-25000" dirty="0" smtClean="0">
                <a:solidFill>
                  <a:srgbClr val="333399"/>
                </a:solidFill>
              </a:rPr>
              <a:t>10</a:t>
            </a:r>
            <a:r>
              <a:rPr lang="en-US" sz="2200" dirty="0" smtClean="0">
                <a:solidFill>
                  <a:srgbClr val="333399"/>
                </a:solidFill>
              </a:rPr>
              <a:t> ________</a:t>
            </a:r>
            <a:endParaRPr lang="en-US" sz="2200" dirty="0">
              <a:solidFill>
                <a:srgbClr val="333399"/>
              </a:solidFill>
            </a:endParaRPr>
          </a:p>
        </p:txBody>
      </p:sp>
      <p:sp>
        <p:nvSpPr>
          <p:cNvPr id="10" name="Rectangle 9"/>
          <p:cNvSpPr/>
          <p:nvPr/>
        </p:nvSpPr>
        <p:spPr>
          <a:xfrm>
            <a:off x="7452320" y="5301208"/>
            <a:ext cx="1577583" cy="430887"/>
          </a:xfrm>
          <a:prstGeom prst="rect">
            <a:avLst/>
          </a:prstGeom>
        </p:spPr>
        <p:txBody>
          <a:bodyPr wrap="none">
            <a:spAutoFit/>
          </a:bodyPr>
          <a:lstStyle/>
          <a:p>
            <a:r>
              <a:rPr lang="en-US" sz="2200" dirty="0" smtClean="0">
                <a:solidFill>
                  <a:schemeClr val="accent2"/>
                </a:solidFill>
              </a:rPr>
              <a:t>[</a:t>
            </a:r>
            <a:r>
              <a:rPr lang="en-US" sz="2200" dirty="0">
                <a:solidFill>
                  <a:schemeClr val="accent2"/>
                </a:solidFill>
              </a:rPr>
              <a:t>A</a:t>
            </a:r>
            <a:r>
              <a:rPr lang="en-US" sz="2200" baseline="30000" dirty="0">
                <a:solidFill>
                  <a:schemeClr val="accent2"/>
                </a:solidFill>
              </a:rPr>
              <a:t>w+</a:t>
            </a:r>
            <a:r>
              <a:rPr lang="en-US" sz="2200" dirty="0">
                <a:solidFill>
                  <a:schemeClr val="accent2"/>
                </a:solidFill>
              </a:rPr>
              <a:t>] + [A</a:t>
            </a:r>
            <a:r>
              <a:rPr lang="en-US" sz="2200" baseline="30000" dirty="0">
                <a:solidFill>
                  <a:schemeClr val="accent2"/>
                </a:solidFill>
              </a:rPr>
              <a:t>w</a:t>
            </a:r>
            <a:r>
              <a:rPr lang="en-US" sz="2200" dirty="0">
                <a:solidFill>
                  <a:schemeClr val="accent2"/>
                </a:solidFill>
              </a:rPr>
              <a:t>]</a:t>
            </a:r>
          </a:p>
        </p:txBody>
      </p:sp>
      <p:sp>
        <p:nvSpPr>
          <p:cNvPr id="11" name="Rectangle 10"/>
          <p:cNvSpPr/>
          <p:nvPr/>
        </p:nvSpPr>
        <p:spPr>
          <a:xfrm>
            <a:off x="7452320" y="4941168"/>
            <a:ext cx="1494010" cy="430887"/>
          </a:xfrm>
          <a:prstGeom prst="rect">
            <a:avLst/>
          </a:prstGeom>
        </p:spPr>
        <p:txBody>
          <a:bodyPr wrap="none">
            <a:spAutoFit/>
          </a:bodyPr>
          <a:lstStyle/>
          <a:p>
            <a:r>
              <a:rPr lang="en-US" sz="2200" dirty="0">
                <a:solidFill>
                  <a:schemeClr val="accent2"/>
                </a:solidFill>
              </a:rPr>
              <a:t>[A</a:t>
            </a:r>
            <a:r>
              <a:rPr lang="en-US" sz="2200" baseline="30000" dirty="0">
                <a:solidFill>
                  <a:schemeClr val="accent2"/>
                </a:solidFill>
              </a:rPr>
              <a:t>c+</a:t>
            </a:r>
            <a:r>
              <a:rPr lang="en-US" sz="2200" dirty="0">
                <a:solidFill>
                  <a:schemeClr val="accent2"/>
                </a:solidFill>
              </a:rPr>
              <a:t>] + [A</a:t>
            </a:r>
            <a:r>
              <a:rPr lang="en-US" sz="2200" baseline="30000" dirty="0">
                <a:solidFill>
                  <a:schemeClr val="accent2"/>
                </a:solidFill>
              </a:rPr>
              <a:t>c</a:t>
            </a:r>
            <a:r>
              <a:rPr lang="en-US" sz="2200" dirty="0">
                <a:solidFill>
                  <a:schemeClr val="accent2"/>
                </a:solidFill>
              </a:rPr>
              <a:t>]</a:t>
            </a:r>
          </a:p>
        </p:txBody>
      </p:sp>
      <p:cxnSp>
        <p:nvCxnSpPr>
          <p:cNvPr id="45" name="Straight Connector 44"/>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6" name="TextBox 45"/>
          <p:cNvSpPr txBox="1"/>
          <p:nvPr/>
        </p:nvSpPr>
        <p:spPr>
          <a:xfrm>
            <a:off x="1847392" y="44624"/>
            <a:ext cx="589296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Log D in presence of protonated states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241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331640" y="44624"/>
            <a:ext cx="693972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What are alchemical free energy calculations?</a:t>
            </a:r>
            <a:endParaRPr lang="en-GB" sz="2400" b="1" dirty="0">
              <a:latin typeface="Arial" panose="020B0604020202020204" pitchFamily="34" charset="0"/>
              <a:cs typeface="Arial" panose="020B0604020202020204" pitchFamily="34" charset="0"/>
            </a:endParaRPr>
          </a:p>
        </p:txBody>
      </p:sp>
      <p:pic>
        <p:nvPicPr>
          <p:cNvPr id="3074" name="Picture 2" descr="Z:\Presentations\JBconference\Mobley_solv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7703"/>
            <a:ext cx="2748006" cy="332350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Z:\Presentations\JBconference\hostgue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5863">
            <a:off x="5533822" y="2319540"/>
            <a:ext cx="3600399" cy="39582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Z:\Presentations\JBconference\Mobley_relativ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3501008"/>
            <a:ext cx="2748006" cy="33274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271082"/>
            <a:ext cx="6408712" cy="47705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Solvation free energy:</a:t>
            </a:r>
            <a:endParaRPr lang="en-GB" sz="2500"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3059832" y="2398529"/>
            <a:ext cx="6408712" cy="47705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Relative free energy:</a:t>
            </a:r>
            <a:endParaRPr lang="en-GB" sz="25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6372200" y="2132856"/>
            <a:ext cx="6408712" cy="86177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Binding affinities:</a:t>
            </a:r>
          </a:p>
          <a:p>
            <a:endParaRPr lang="en-GB" sz="2500" dirty="0">
              <a:solidFill>
                <a:srgbClr val="002060"/>
              </a:solidFill>
              <a:latin typeface="Arial" panose="020B0604020202020204" pitchFamily="34" charset="0"/>
              <a:cs typeface="Arial" panose="020B0604020202020204" pitchFamily="34" charset="0"/>
            </a:endParaRPr>
          </a:p>
        </p:txBody>
      </p:sp>
      <p:pic>
        <p:nvPicPr>
          <p:cNvPr id="12" name="Picture 2" descr="Z:\Presentations\JBconference\Mobley_relative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3584" y="3573015"/>
            <a:ext cx="2688536" cy="32553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1520" y="620688"/>
            <a:ext cx="8870141" cy="861774"/>
          </a:xfrm>
          <a:prstGeom prst="rect">
            <a:avLst/>
          </a:prstGeom>
          <a:noFill/>
        </p:spPr>
        <p:txBody>
          <a:bodyPr wrap="square" rtlCol="0">
            <a:spAutoFit/>
          </a:bodyPr>
          <a:lstStyle/>
          <a:p>
            <a:pPr>
              <a:tabLst>
                <a:tab pos="627063" algn="l"/>
              </a:tabLst>
            </a:pPr>
            <a:r>
              <a:rPr lang="en-GB" sz="2500" dirty="0">
                <a:solidFill>
                  <a:srgbClr val="002060"/>
                </a:solidFill>
                <a:latin typeface="Arial" panose="020B0604020202020204" pitchFamily="34" charset="0"/>
                <a:cs typeface="Arial" panose="020B0604020202020204" pitchFamily="34" charset="0"/>
              </a:rPr>
              <a:t> </a:t>
            </a:r>
            <a:r>
              <a:rPr lang="en-GB" sz="2500" dirty="0" smtClean="0">
                <a:solidFill>
                  <a:srgbClr val="002060"/>
                </a:solidFill>
                <a:latin typeface="Arial" panose="020B0604020202020204" pitchFamily="34" charset="0"/>
                <a:cs typeface="Arial" panose="020B0604020202020204" pitchFamily="34" charset="0"/>
              </a:rPr>
              <a:t>                 Rigorous and efficient method to compute:</a:t>
            </a:r>
            <a:endParaRPr lang="en-GB" sz="2500" dirty="0">
              <a:solidFill>
                <a:srgbClr val="002060"/>
              </a:solidFill>
              <a:latin typeface="Arial" panose="020B0604020202020204" pitchFamily="34" charset="0"/>
              <a:cs typeface="Arial" panose="020B0604020202020204" pitchFamily="34" charset="0"/>
            </a:endParaRPr>
          </a:p>
          <a:p>
            <a:pPr>
              <a:tabLst>
                <a:tab pos="627063" algn="l"/>
              </a:tabLst>
            </a:pPr>
            <a:r>
              <a:rPr lang="en-GB" sz="2500" dirty="0" smtClean="0">
                <a:solidFill>
                  <a:srgbClr val="002060"/>
                </a:solidFill>
                <a:latin typeface="Arial" panose="020B0604020202020204" pitchFamily="34" charset="0"/>
                <a:cs typeface="Arial" panose="020B0604020202020204" pitchFamily="34" charset="0"/>
              </a:rPr>
              <a:t>					</a:t>
            </a:r>
            <a:endParaRPr lang="it-IT" sz="2500" dirty="0">
              <a:solidFill>
                <a:srgbClr val="002060"/>
              </a:solidFill>
              <a:latin typeface="Arial" panose="020B0604020202020204" pitchFamily="34" charset="0"/>
              <a:cs typeface="Arial" panose="020B0604020202020204" pitchFamily="34" charset="0"/>
            </a:endParaRPr>
          </a:p>
        </p:txBody>
      </p:sp>
      <p:pic>
        <p:nvPicPr>
          <p:cNvPr id="14" name="Picture 2" descr="Z:\Presentations\JBconference\Mobley_relativ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3567108"/>
            <a:ext cx="2740467" cy="3318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63584" y="2398529"/>
            <a:ext cx="3120584" cy="442988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5800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alphaModFix amt="53000"/>
          </a:blip>
          <a:stretch>
            <a:fillRect/>
          </a:stretch>
        </p:blipFill>
        <p:spPr>
          <a:xfrm>
            <a:off x="899592" y="1484784"/>
            <a:ext cx="1728192" cy="1540022"/>
          </a:xfrm>
          <a:prstGeom prst="rect">
            <a:avLst/>
          </a:prstGeom>
        </p:spPr>
      </p:pic>
      <p:pic>
        <p:nvPicPr>
          <p:cNvPr id="23" name="Picture 22"/>
          <p:cNvPicPr>
            <a:picLocks noChangeAspect="1"/>
          </p:cNvPicPr>
          <p:nvPr/>
        </p:nvPicPr>
        <p:blipFill rotWithShape="1">
          <a:blip r:embed="rId4">
            <a:alphaModFix amt="52000"/>
          </a:blip>
          <a:srcRect l="8231" t="45361" r="55025" b="9462"/>
          <a:stretch/>
        </p:blipFill>
        <p:spPr>
          <a:xfrm>
            <a:off x="1037754" y="5085184"/>
            <a:ext cx="1446014" cy="1368152"/>
          </a:xfrm>
          <a:prstGeom prst="rect">
            <a:avLst/>
          </a:prstGeom>
        </p:spPr>
      </p:pic>
      <p:sp>
        <p:nvSpPr>
          <p:cNvPr id="24" name="Rectangle 23"/>
          <p:cNvSpPr/>
          <p:nvPr/>
        </p:nvSpPr>
        <p:spPr>
          <a:xfrm>
            <a:off x="1109762" y="3429000"/>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97794" y="18448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cxnSp>
        <p:nvCxnSpPr>
          <p:cNvPr id="26" name="Straight Arrow Connector 25"/>
          <p:cNvCxnSpPr/>
          <p:nvPr/>
        </p:nvCxnSpPr>
        <p:spPr>
          <a:xfrm flipV="1">
            <a:off x="1757834" y="2420888"/>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397794" y="3717032"/>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28" name="TextBox 27"/>
          <p:cNvSpPr txBox="1"/>
          <p:nvPr/>
        </p:nvSpPr>
        <p:spPr>
          <a:xfrm>
            <a:off x="317674" y="28337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cxnSp>
        <p:nvCxnSpPr>
          <p:cNvPr id="18" name="Straight Arrow Connector 17"/>
          <p:cNvCxnSpPr/>
          <p:nvPr/>
        </p:nvCxnSpPr>
        <p:spPr>
          <a:xfrm>
            <a:off x="1757834"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97794" y="5445224"/>
            <a:ext cx="1008112" cy="584776"/>
          </a:xfrm>
          <a:prstGeom prst="rect">
            <a:avLst/>
          </a:prstGeom>
          <a:noFill/>
        </p:spPr>
        <p:txBody>
          <a:bodyPr wrap="square" rtlCol="0">
            <a:spAutoFit/>
          </a:bodyPr>
          <a:lstStyle/>
          <a:p>
            <a:r>
              <a:rPr lang="en-US" sz="3200" b="1" dirty="0" smtClean="0"/>
              <a:t>A</a:t>
            </a:r>
            <a:r>
              <a:rPr lang="en-US" sz="3200" b="1" baseline="30000" dirty="0" smtClean="0"/>
              <a:t>+</a:t>
            </a:r>
            <a:endParaRPr lang="en-US" sz="3200" b="1" baseline="30000" dirty="0"/>
          </a:p>
        </p:txBody>
      </p:sp>
      <p:sp>
        <p:nvSpPr>
          <p:cNvPr id="33" name="TextBox 32"/>
          <p:cNvSpPr txBox="1"/>
          <p:nvPr/>
        </p:nvSpPr>
        <p:spPr>
          <a:xfrm>
            <a:off x="317674" y="4633972"/>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cxnSp>
        <p:nvCxnSpPr>
          <p:cNvPr id="3" name="Straight Arrow Connector 2"/>
          <p:cNvCxnSpPr/>
          <p:nvPr/>
        </p:nvCxnSpPr>
        <p:spPr>
          <a:xfrm flipV="1">
            <a:off x="2981970" y="5733256"/>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rotWithShape="1">
          <a:blip r:embed="rId4">
            <a:alphaModFix amt="52000"/>
          </a:blip>
          <a:srcRect l="8231" t="45361" r="55025" b="9462"/>
          <a:stretch/>
        </p:blipFill>
        <p:spPr>
          <a:xfrm>
            <a:off x="4494138" y="5085184"/>
            <a:ext cx="1446014" cy="1368152"/>
          </a:xfrm>
          <a:prstGeom prst="rect">
            <a:avLst/>
          </a:prstGeom>
        </p:spPr>
      </p:pic>
      <p:sp>
        <p:nvSpPr>
          <p:cNvPr id="36" name="TextBox 35"/>
          <p:cNvSpPr txBox="1"/>
          <p:nvPr/>
        </p:nvSpPr>
        <p:spPr>
          <a:xfrm>
            <a:off x="2405906" y="5805264"/>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pic>
        <p:nvPicPr>
          <p:cNvPr id="25" name="Picture 24"/>
          <p:cNvPicPr>
            <a:picLocks noChangeAspect="1"/>
          </p:cNvPicPr>
          <p:nvPr/>
        </p:nvPicPr>
        <p:blipFill>
          <a:blip r:embed="rId3">
            <a:alphaModFix amt="53000"/>
          </a:blip>
          <a:stretch>
            <a:fillRect/>
          </a:stretch>
        </p:blipFill>
        <p:spPr>
          <a:xfrm>
            <a:off x="4283968" y="1484784"/>
            <a:ext cx="1728192" cy="1540022"/>
          </a:xfrm>
          <a:prstGeom prst="rect">
            <a:avLst/>
          </a:prstGeom>
        </p:spPr>
      </p:pic>
      <p:sp>
        <p:nvSpPr>
          <p:cNvPr id="29" name="TextBox 28"/>
          <p:cNvSpPr txBox="1"/>
          <p:nvPr/>
        </p:nvSpPr>
        <p:spPr>
          <a:xfrm>
            <a:off x="4854178" y="18448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0" name="Straight Arrow Connector 29"/>
          <p:cNvCxnSpPr/>
          <p:nvPr/>
        </p:nvCxnSpPr>
        <p:spPr>
          <a:xfrm flipV="1">
            <a:off x="5070202" y="2348880"/>
            <a:ext cx="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77734" y="2761764"/>
            <a:ext cx="1364476"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HYD</a:t>
            </a:r>
            <a:endParaRPr lang="en-US" sz="2800" b="1" baseline="-25000" dirty="0">
              <a:solidFill>
                <a:srgbClr val="333399"/>
              </a:solidFill>
            </a:endParaRPr>
          </a:p>
        </p:txBody>
      </p:sp>
      <p:sp>
        <p:nvSpPr>
          <p:cNvPr id="37" name="Rectangle 36"/>
          <p:cNvSpPr/>
          <p:nvPr/>
        </p:nvSpPr>
        <p:spPr>
          <a:xfrm>
            <a:off x="4494138" y="3356992"/>
            <a:ext cx="1224136" cy="129614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782170" y="36450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39" name="Straight Arrow Connector 38"/>
          <p:cNvCxnSpPr/>
          <p:nvPr/>
        </p:nvCxnSpPr>
        <p:spPr>
          <a:xfrm>
            <a:off x="5070202" y="4221088"/>
            <a:ext cx="0" cy="93610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524333" y="4561964"/>
            <a:ext cx="1505540" cy="523220"/>
          </a:xfrm>
          <a:prstGeom prst="rect">
            <a:avLst/>
          </a:prstGeom>
          <a:noFill/>
        </p:spPr>
        <p:txBody>
          <a:bodyPr wrap="none" rtlCol="0">
            <a:spAutoFit/>
          </a:bodyPr>
          <a:lstStyle/>
          <a:p>
            <a:r>
              <a:rPr lang="en-US" sz="2800" b="1" dirty="0" smtClean="0">
                <a:solidFill>
                  <a:srgbClr val="333399"/>
                </a:solidFill>
                <a:latin typeface="Symbol" charset="2"/>
                <a:cs typeface="Symbol" charset="2"/>
              </a:rPr>
              <a:t>D</a:t>
            </a:r>
            <a:r>
              <a:rPr lang="en-US" sz="2800" b="1" dirty="0" smtClean="0">
                <a:solidFill>
                  <a:srgbClr val="333399"/>
                </a:solidFill>
              </a:rPr>
              <a:t>G</a:t>
            </a:r>
            <a:r>
              <a:rPr lang="en-US" sz="2800" b="1" baseline="30000" dirty="0" smtClean="0">
                <a:solidFill>
                  <a:srgbClr val="333399"/>
                </a:solidFill>
              </a:rPr>
              <a:t>A+</a:t>
            </a:r>
            <a:r>
              <a:rPr lang="en-US" sz="2800" b="1" baseline="-25000" dirty="0" smtClean="0">
                <a:solidFill>
                  <a:srgbClr val="333399"/>
                </a:solidFill>
              </a:rPr>
              <a:t>CYC</a:t>
            </a:r>
            <a:endParaRPr lang="en-US" sz="2800" b="1" baseline="-25000" dirty="0">
              <a:solidFill>
                <a:srgbClr val="333399"/>
              </a:solidFill>
            </a:endParaRPr>
          </a:p>
        </p:txBody>
      </p:sp>
      <p:sp>
        <p:nvSpPr>
          <p:cNvPr id="41" name="TextBox 40"/>
          <p:cNvSpPr txBox="1"/>
          <p:nvPr/>
        </p:nvSpPr>
        <p:spPr>
          <a:xfrm>
            <a:off x="4854178" y="5445224"/>
            <a:ext cx="1008112" cy="584776"/>
          </a:xfrm>
          <a:prstGeom prst="rect">
            <a:avLst/>
          </a:prstGeom>
          <a:noFill/>
        </p:spPr>
        <p:txBody>
          <a:bodyPr wrap="square" rtlCol="0">
            <a:spAutoFit/>
          </a:bodyPr>
          <a:lstStyle/>
          <a:p>
            <a:r>
              <a:rPr lang="en-US" sz="3200" b="1" dirty="0" smtClean="0"/>
              <a:t>A</a:t>
            </a:r>
            <a:endParaRPr lang="en-US" sz="3200" b="1" baseline="30000" dirty="0"/>
          </a:p>
        </p:txBody>
      </p:sp>
      <p:cxnSp>
        <p:nvCxnSpPr>
          <p:cNvPr id="42" name="Straight Arrow Connector 41"/>
          <p:cNvCxnSpPr/>
          <p:nvPr/>
        </p:nvCxnSpPr>
        <p:spPr>
          <a:xfrm flipV="1">
            <a:off x="2909962" y="1988840"/>
            <a:ext cx="1296144" cy="4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405906" y="2060848"/>
            <a:ext cx="1941557" cy="584776"/>
          </a:xfrm>
          <a:prstGeom prst="rect">
            <a:avLst/>
          </a:prstGeom>
          <a:noFill/>
        </p:spPr>
        <p:txBody>
          <a:bodyPr wrap="none" rtlCol="0">
            <a:spAutoFit/>
          </a:bodyPr>
          <a:lstStyle/>
          <a:p>
            <a:r>
              <a:rPr lang="en-US" sz="3200" b="1" dirty="0" smtClean="0">
                <a:solidFill>
                  <a:srgbClr val="333399"/>
                </a:solidFill>
                <a:latin typeface="Symbol" charset="2"/>
                <a:cs typeface="Symbol" charset="2"/>
              </a:rPr>
              <a:t>D</a:t>
            </a:r>
            <a:r>
              <a:rPr lang="en-US" sz="3200" b="1" dirty="0" smtClean="0">
                <a:solidFill>
                  <a:srgbClr val="333399"/>
                </a:solidFill>
              </a:rPr>
              <a:t>G</a:t>
            </a:r>
            <a:r>
              <a:rPr lang="en-US" sz="3200" b="1" baseline="30000" dirty="0" smtClean="0">
                <a:solidFill>
                  <a:srgbClr val="333399"/>
                </a:solidFill>
              </a:rPr>
              <a:t>A+</a:t>
            </a:r>
            <a:r>
              <a:rPr lang="en-US" sz="3200" b="1" baseline="-25000" dirty="0" smtClean="0">
                <a:solidFill>
                  <a:srgbClr val="333399"/>
                </a:solidFill>
              </a:rPr>
              <a:t>A+</a:t>
            </a:r>
            <a:r>
              <a:rPr lang="en-US" sz="3200" b="1" baseline="-25000" dirty="0" smtClean="0">
                <a:solidFill>
                  <a:srgbClr val="333399"/>
                </a:solidFill>
                <a:sym typeface="Wingdings"/>
              </a:rPr>
              <a:t>A</a:t>
            </a:r>
            <a:endParaRPr lang="en-US" sz="3200" b="1" baseline="-25000" dirty="0">
              <a:solidFill>
                <a:srgbClr val="333399"/>
              </a:solidFill>
            </a:endParaRPr>
          </a:p>
        </p:txBody>
      </p:sp>
      <p:sp>
        <p:nvSpPr>
          <p:cNvPr id="4" name="Rectangle 3"/>
          <p:cNvSpPr/>
          <p:nvPr/>
        </p:nvSpPr>
        <p:spPr>
          <a:xfrm>
            <a:off x="2477914" y="2132856"/>
            <a:ext cx="1872208" cy="57606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56176" y="1196752"/>
            <a:ext cx="2891519" cy="1200328"/>
          </a:xfrm>
          <a:prstGeom prst="rect">
            <a:avLst/>
          </a:prstGeom>
          <a:noFill/>
        </p:spPr>
        <p:txBody>
          <a:bodyPr wrap="square" rtlCol="0">
            <a:spAutoFit/>
          </a:bodyPr>
          <a:lstStyle/>
          <a:p>
            <a:r>
              <a:rPr lang="en-US" sz="2400" dirty="0" err="1" smtClean="0">
                <a:solidFill>
                  <a:schemeClr val="accent2"/>
                </a:solidFill>
              </a:rPr>
              <a:t>chemicalize.org</a:t>
            </a:r>
            <a:endParaRPr lang="en-US" sz="2400" dirty="0" smtClean="0">
              <a:solidFill>
                <a:schemeClr val="accent2"/>
              </a:solidFill>
            </a:endParaRPr>
          </a:p>
          <a:p>
            <a:endParaRPr lang="en-US" sz="2400" dirty="0" smtClean="0">
              <a:solidFill>
                <a:schemeClr val="accent2"/>
              </a:solidFill>
            </a:endParaRPr>
          </a:p>
          <a:p>
            <a:r>
              <a:rPr lang="en-US" sz="2400" dirty="0" smtClean="0">
                <a:solidFill>
                  <a:schemeClr val="accent2"/>
                </a:solidFill>
              </a:rPr>
              <a:t>[</a:t>
            </a:r>
            <a:r>
              <a:rPr lang="en-US" sz="2400" dirty="0" err="1" smtClean="0">
                <a:solidFill>
                  <a:schemeClr val="accent2"/>
                </a:solidFill>
              </a:rPr>
              <a:t>A</a:t>
            </a:r>
            <a:r>
              <a:rPr lang="en-US" sz="2400" baseline="30000" dirty="0" err="1" smtClean="0">
                <a:solidFill>
                  <a:schemeClr val="accent2"/>
                </a:solidFill>
              </a:rPr>
              <a:t>w</a:t>
            </a:r>
            <a:r>
              <a:rPr lang="en-US" sz="2400" baseline="-25000" dirty="0" err="1" smtClean="0">
                <a:solidFill>
                  <a:schemeClr val="accent2"/>
                </a:solidFill>
              </a:rPr>
              <a:t>tot</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 + [A</a:t>
            </a:r>
            <a:r>
              <a:rPr lang="en-US" sz="2400" baseline="30000" dirty="0" smtClean="0">
                <a:solidFill>
                  <a:schemeClr val="accent2"/>
                </a:solidFill>
              </a:rPr>
              <a:t>w</a:t>
            </a:r>
            <a:r>
              <a:rPr lang="en-US" sz="2400" dirty="0" smtClean="0">
                <a:solidFill>
                  <a:schemeClr val="accent2"/>
                </a:solidFill>
              </a:rPr>
              <a:t>]</a:t>
            </a:r>
          </a:p>
        </p:txBody>
      </p:sp>
      <p:sp>
        <p:nvSpPr>
          <p:cNvPr id="44" name="TextBox 43"/>
          <p:cNvSpPr txBox="1"/>
          <p:nvPr/>
        </p:nvSpPr>
        <p:spPr>
          <a:xfrm>
            <a:off x="6457706" y="2391271"/>
            <a:ext cx="2504862" cy="523220"/>
          </a:xfrm>
          <a:prstGeom prst="rect">
            <a:avLst/>
          </a:prstGeom>
          <a:noFill/>
        </p:spPr>
        <p:txBody>
          <a:bodyPr wrap="none" rtlCol="0">
            <a:spAutoFit/>
          </a:bodyPr>
          <a:lstStyle/>
          <a:p>
            <a:r>
              <a:rPr lang="en-US" sz="2400" dirty="0" smtClean="0"/>
              <a:t>1M  = </a:t>
            </a:r>
            <a:r>
              <a:rPr lang="en-US" sz="2400" dirty="0"/>
              <a:t>1-x</a:t>
            </a:r>
            <a:r>
              <a:rPr lang="en-US" sz="2800" dirty="0">
                <a:solidFill>
                  <a:srgbClr val="FF0000"/>
                </a:solidFill>
              </a:rPr>
              <a:t>-</a:t>
            </a:r>
            <a:r>
              <a:rPr lang="en-US" sz="2800" dirty="0">
                <a:solidFill>
                  <a:srgbClr val="FF0000"/>
                </a:solidFill>
                <a:latin typeface="Symbol" charset="2"/>
                <a:cs typeface="Symbol" charset="2"/>
              </a:rPr>
              <a:t>e</a:t>
            </a:r>
            <a:r>
              <a:rPr lang="en-US" sz="2800" dirty="0">
                <a:solidFill>
                  <a:srgbClr val="FF0000"/>
                </a:solidFill>
              </a:rPr>
              <a:t>   </a:t>
            </a:r>
            <a:r>
              <a:rPr lang="en-US" sz="2400" dirty="0"/>
              <a:t>x</a:t>
            </a:r>
            <a:r>
              <a:rPr lang="en-US" sz="2400" dirty="0">
                <a:solidFill>
                  <a:srgbClr val="FF0000"/>
                </a:solidFill>
              </a:rPr>
              <a:t>-y</a:t>
            </a:r>
          </a:p>
        </p:txBody>
      </p:sp>
      <p:sp>
        <p:nvSpPr>
          <p:cNvPr id="31" name="Rectangle 30"/>
          <p:cNvSpPr/>
          <p:nvPr/>
        </p:nvSpPr>
        <p:spPr>
          <a:xfrm>
            <a:off x="6228184" y="2996952"/>
            <a:ext cx="2670823" cy="461665"/>
          </a:xfrm>
          <a:prstGeom prst="rect">
            <a:avLst/>
          </a:prstGeom>
        </p:spPr>
        <p:txBody>
          <a:bodyPr wrap="none">
            <a:spAutoFit/>
          </a:bodyPr>
          <a:lstStyle/>
          <a:p>
            <a:r>
              <a:rPr lang="en-US" sz="2400" dirty="0">
                <a:solidFill>
                  <a:schemeClr val="accent2"/>
                </a:solidFill>
              </a:rPr>
              <a:t>[</a:t>
            </a:r>
            <a:r>
              <a:rPr lang="en-US" sz="2400" dirty="0" err="1" smtClean="0">
                <a:solidFill>
                  <a:schemeClr val="accent2"/>
                </a:solidFill>
              </a:rPr>
              <a:t>A</a:t>
            </a:r>
            <a:r>
              <a:rPr lang="en-US" sz="2400" baseline="30000" dirty="0" err="1" smtClean="0">
                <a:solidFill>
                  <a:schemeClr val="accent2"/>
                </a:solidFill>
              </a:rPr>
              <a:t>c</a:t>
            </a:r>
            <a:r>
              <a:rPr lang="en-US" sz="2400" baseline="-25000" dirty="0" err="1" smtClean="0">
                <a:solidFill>
                  <a:schemeClr val="accent2"/>
                </a:solidFill>
              </a:rPr>
              <a:t>tot</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a:solidFill>
                  <a:schemeClr val="accent2"/>
                </a:solidFill>
              </a:rPr>
              <a:t>] + [</a:t>
            </a:r>
            <a:r>
              <a:rPr lang="en-US" sz="2400" dirty="0" smtClean="0">
                <a:solidFill>
                  <a:schemeClr val="accent2"/>
                </a:solidFill>
              </a:rPr>
              <a:t>A</a:t>
            </a:r>
            <a:r>
              <a:rPr lang="en-US" sz="2400" baseline="30000" dirty="0" smtClean="0">
                <a:solidFill>
                  <a:schemeClr val="accent2"/>
                </a:solidFill>
              </a:rPr>
              <a:t>c</a:t>
            </a:r>
            <a:r>
              <a:rPr lang="en-US" sz="2400" dirty="0" smtClean="0">
                <a:solidFill>
                  <a:schemeClr val="accent2"/>
                </a:solidFill>
              </a:rPr>
              <a:t>]</a:t>
            </a:r>
            <a:endParaRPr lang="en-US" sz="2400" dirty="0">
              <a:solidFill>
                <a:schemeClr val="accent2"/>
              </a:solidFill>
            </a:endParaRPr>
          </a:p>
        </p:txBody>
      </p:sp>
      <p:sp>
        <p:nvSpPr>
          <p:cNvPr id="34" name="TextBox 33"/>
          <p:cNvSpPr txBox="1"/>
          <p:nvPr/>
        </p:nvSpPr>
        <p:spPr>
          <a:xfrm>
            <a:off x="6516216" y="3429000"/>
            <a:ext cx="2232248" cy="523220"/>
          </a:xfrm>
          <a:prstGeom prst="rect">
            <a:avLst/>
          </a:prstGeom>
          <a:noFill/>
        </p:spPr>
        <p:txBody>
          <a:bodyPr wrap="square" rtlCol="0">
            <a:spAutoFit/>
          </a:bodyPr>
          <a:lstStyle/>
          <a:p>
            <a:r>
              <a:rPr lang="en-US" sz="2400" dirty="0" smtClean="0">
                <a:solidFill>
                  <a:srgbClr val="FF0000"/>
                </a:solidFill>
              </a:rPr>
              <a:t>      = </a:t>
            </a:r>
            <a:r>
              <a:rPr lang="en-US" sz="2800" dirty="0" smtClean="0">
                <a:solidFill>
                  <a:srgbClr val="FF0000"/>
                </a:solidFill>
                <a:latin typeface="Symbol" charset="2"/>
                <a:cs typeface="Symbol" charset="2"/>
              </a:rPr>
              <a:t>e</a:t>
            </a:r>
            <a:r>
              <a:rPr lang="en-US" sz="2400" dirty="0" smtClean="0">
                <a:solidFill>
                  <a:srgbClr val="FF0000"/>
                </a:solidFill>
              </a:rPr>
              <a:t>           y</a:t>
            </a:r>
          </a:p>
        </p:txBody>
      </p:sp>
      <p:cxnSp>
        <p:nvCxnSpPr>
          <p:cNvPr id="6" name="Straight Arrow Connector 5"/>
          <p:cNvCxnSpPr>
            <a:stCxn id="34" idx="2"/>
          </p:cNvCxnSpPr>
          <p:nvPr/>
        </p:nvCxnSpPr>
        <p:spPr>
          <a:xfrm flipH="1">
            <a:off x="7596337" y="3952220"/>
            <a:ext cx="3" cy="6289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868144" y="5013176"/>
            <a:ext cx="3084151" cy="430887"/>
          </a:xfrm>
          <a:prstGeom prst="rect">
            <a:avLst/>
          </a:prstGeom>
          <a:noFill/>
        </p:spPr>
        <p:txBody>
          <a:bodyPr wrap="none" rtlCol="0">
            <a:spAutoFit/>
          </a:bodyPr>
          <a:lstStyle/>
          <a:p>
            <a:r>
              <a:rPr lang="en-US" sz="2200" dirty="0" smtClean="0">
                <a:solidFill>
                  <a:srgbClr val="333399"/>
                </a:solidFill>
              </a:rPr>
              <a:t>log D = log</a:t>
            </a:r>
            <a:r>
              <a:rPr lang="en-US" sz="2200" baseline="-25000" dirty="0" smtClean="0">
                <a:solidFill>
                  <a:srgbClr val="333399"/>
                </a:solidFill>
              </a:rPr>
              <a:t>10</a:t>
            </a:r>
            <a:r>
              <a:rPr lang="en-US" sz="2200" dirty="0" smtClean="0">
                <a:solidFill>
                  <a:srgbClr val="333399"/>
                </a:solidFill>
              </a:rPr>
              <a:t> ________</a:t>
            </a:r>
            <a:endParaRPr lang="en-US" sz="2200" dirty="0">
              <a:solidFill>
                <a:srgbClr val="333399"/>
              </a:solidFill>
            </a:endParaRPr>
          </a:p>
        </p:txBody>
      </p:sp>
      <p:sp>
        <p:nvSpPr>
          <p:cNvPr id="2" name="Rectangle 1"/>
          <p:cNvSpPr/>
          <p:nvPr/>
        </p:nvSpPr>
        <p:spPr>
          <a:xfrm>
            <a:off x="7524328" y="5301208"/>
            <a:ext cx="1416874" cy="461665"/>
          </a:xfrm>
          <a:prstGeom prst="rect">
            <a:avLst/>
          </a:prstGeom>
        </p:spPr>
        <p:txBody>
          <a:bodyPr wrap="none">
            <a:spAutoFit/>
          </a:bodyPr>
          <a:lstStyle/>
          <a:p>
            <a:r>
              <a:rPr lang="en-US" sz="2200" dirty="0"/>
              <a:t>1-x</a:t>
            </a:r>
            <a:r>
              <a:rPr lang="en-US" sz="2200" dirty="0">
                <a:solidFill>
                  <a:srgbClr val="FF0000"/>
                </a:solidFill>
              </a:rPr>
              <a:t>-</a:t>
            </a:r>
            <a:r>
              <a:rPr lang="en-US" sz="2400" dirty="0">
                <a:solidFill>
                  <a:srgbClr val="FF0000"/>
                </a:solidFill>
                <a:latin typeface="Symbol" charset="2"/>
                <a:cs typeface="Symbol" charset="2"/>
              </a:rPr>
              <a:t>e</a:t>
            </a:r>
            <a:r>
              <a:rPr lang="en-US" sz="2200" dirty="0">
                <a:solidFill>
                  <a:srgbClr val="FF0000"/>
                </a:solidFill>
              </a:rPr>
              <a:t>   </a:t>
            </a:r>
            <a:r>
              <a:rPr lang="en-US" sz="2200" dirty="0"/>
              <a:t>x</a:t>
            </a:r>
            <a:r>
              <a:rPr lang="en-US" sz="2200" dirty="0">
                <a:solidFill>
                  <a:srgbClr val="FF0000"/>
                </a:solidFill>
              </a:rPr>
              <a:t>-y</a:t>
            </a:r>
          </a:p>
        </p:txBody>
      </p:sp>
      <p:sp>
        <p:nvSpPr>
          <p:cNvPr id="9" name="Rectangle 8"/>
          <p:cNvSpPr/>
          <p:nvPr/>
        </p:nvSpPr>
        <p:spPr>
          <a:xfrm>
            <a:off x="7817053" y="4869160"/>
            <a:ext cx="787395" cy="461665"/>
          </a:xfrm>
          <a:prstGeom prst="rect">
            <a:avLst/>
          </a:prstGeom>
        </p:spPr>
        <p:txBody>
          <a:bodyPr wrap="none">
            <a:spAutoFit/>
          </a:bodyPr>
          <a:lstStyle/>
          <a:p>
            <a:r>
              <a:rPr lang="en-US" sz="2400" dirty="0">
                <a:solidFill>
                  <a:srgbClr val="FF0000"/>
                </a:solidFill>
                <a:latin typeface="Symbol" charset="2"/>
                <a:cs typeface="Symbol" charset="2"/>
              </a:rPr>
              <a:t>e</a:t>
            </a:r>
            <a:r>
              <a:rPr lang="en-US" sz="2200" dirty="0">
                <a:solidFill>
                  <a:srgbClr val="FF0000"/>
                </a:solidFill>
              </a:rPr>
              <a:t> </a:t>
            </a:r>
            <a:r>
              <a:rPr lang="en-US" sz="2200" dirty="0" smtClean="0">
                <a:solidFill>
                  <a:srgbClr val="FF0000"/>
                </a:solidFill>
              </a:rPr>
              <a:t>+ </a:t>
            </a:r>
            <a:r>
              <a:rPr lang="en-US" sz="2200" dirty="0">
                <a:solidFill>
                  <a:srgbClr val="FF0000"/>
                </a:solidFill>
              </a:rPr>
              <a:t>y</a:t>
            </a:r>
          </a:p>
        </p:txBody>
      </p:sp>
      <p:cxnSp>
        <p:nvCxnSpPr>
          <p:cNvPr id="45" name="Straight Connector 44"/>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6" name="TextBox 45"/>
          <p:cNvSpPr txBox="1"/>
          <p:nvPr/>
        </p:nvSpPr>
        <p:spPr>
          <a:xfrm>
            <a:off x="1847392" y="44624"/>
            <a:ext cx="5892960"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Log D in presence of protonated states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989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6698724" y="652960"/>
            <a:ext cx="1745265" cy="134606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747664" y="-15240"/>
            <a:ext cx="5523884"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Tackling with configuration integrals</a:t>
            </a:r>
            <a:endParaRPr lang="en-GB" sz="2400" b="1" dirty="0">
              <a:latin typeface="Arial" panose="020B0604020202020204" pitchFamily="34" charset="0"/>
              <a:cs typeface="Arial" panose="020B0604020202020204" pitchFamily="34" charset="0"/>
            </a:endParaRPr>
          </a:p>
        </p:txBody>
      </p:sp>
      <p:sp>
        <p:nvSpPr>
          <p:cNvPr id="21" name="Rectangle 20"/>
          <p:cNvSpPr/>
          <p:nvPr/>
        </p:nvSpPr>
        <p:spPr>
          <a:xfrm>
            <a:off x="3444513" y="620688"/>
            <a:ext cx="1745265" cy="137834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p:cNvCxnSpPr/>
          <p:nvPr/>
        </p:nvCxnSpPr>
        <p:spPr>
          <a:xfrm>
            <a:off x="5472292" y="1260188"/>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p:cNvSpPr/>
              <p:nvPr/>
            </p:nvSpPr>
            <p:spPr>
              <a:xfrm>
                <a:off x="5478706" y="704640"/>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𝑨</m:t>
                          </m:r>
                        </m:sub>
                      </m:sSub>
                    </m:oMath>
                  </m:oMathPara>
                </a14:m>
                <a:endParaRPr lang="en-GB" sz="2400" b="1" dirty="0">
                  <a:solidFill>
                    <a:srgbClr val="FF0000"/>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5478706" y="704640"/>
                <a:ext cx="851268" cy="467857"/>
              </a:xfrm>
              <a:prstGeom prst="rect">
                <a:avLst/>
              </a:prstGeom>
              <a:blipFill rotWithShape="1">
                <a:blip r:embed="rId3"/>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4470" y="2575044"/>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𝑩</m:t>
                          </m:r>
                        </m:sub>
                      </m:sSub>
                    </m:oMath>
                  </m:oMathPara>
                </a14:m>
                <a:endParaRPr lang="en-GB" sz="2400" b="1" dirty="0">
                  <a:solidFill>
                    <a:srgbClr val="FF0000"/>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4470" y="2575044"/>
                <a:ext cx="851268" cy="467857"/>
              </a:xfrm>
              <a:prstGeom prst="rect">
                <a:avLst/>
              </a:prstGeom>
              <a:blipFill rotWithShape="1">
                <a:blip r:embed="rId4"/>
                <a:stretch>
                  <a:fillRect/>
                </a:stretch>
              </a:blipFill>
            </p:spPr>
            <p:txBody>
              <a:bodyPr/>
              <a:lstStyle/>
              <a:p>
                <a:r>
                  <a:rPr lang="en-GB">
                    <a:noFill/>
                  </a:rPr>
                  <a:t> </a:t>
                </a:r>
              </a:p>
            </p:txBody>
          </p:sp>
        </mc:Fallback>
      </mc:AlternateContent>
      <p:cxnSp>
        <p:nvCxnSpPr>
          <p:cNvPr id="51" name="Straight Arrow Connector 50"/>
          <p:cNvCxnSpPr/>
          <p:nvPr/>
        </p:nvCxnSpPr>
        <p:spPr>
          <a:xfrm>
            <a:off x="5486478" y="3114909"/>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5" descr="Z:\Presentations\JBconference\methanol_metha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7534" y="764704"/>
            <a:ext cx="1650530" cy="12920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Z:\Presentations\JBconference\methanol_metha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9902" y="790956"/>
            <a:ext cx="1650530" cy="129202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474807" y="2348880"/>
            <a:ext cx="1745265" cy="142821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7" descr="Z:\Presentations\JBconference\meth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550" y="2492896"/>
            <a:ext cx="1535506" cy="113906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715167" y="2348880"/>
            <a:ext cx="1745265" cy="143002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7" descr="Z:\Presentations\JBconference\meth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2420888"/>
            <a:ext cx="1535506" cy="11390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Z:\Presentations\JBconference\Mobley_relativ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349" y="1190844"/>
            <a:ext cx="2740467" cy="303024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5456" y="662250"/>
            <a:ext cx="3344416" cy="47705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Relative free energy:</a:t>
            </a:r>
            <a:endParaRPr lang="en-GB" sz="25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TextBox 28"/>
              <p:cNvSpPr txBox="1"/>
              <p:nvPr/>
            </p:nvSpPr>
            <p:spPr>
              <a:xfrm>
                <a:off x="4657304" y="3785649"/>
                <a:ext cx="3001847" cy="507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it-IT" sz="2500" smtClean="0">
                          <a:solidFill>
                            <a:schemeClr val="tx1"/>
                          </a:solidFill>
                          <a:latin typeface="Cambria Math"/>
                        </a:rPr>
                        <m:t>Δ</m:t>
                      </m:r>
                      <m:sSub>
                        <m:sSubPr>
                          <m:ctrlPr>
                            <a:rPr lang="it-IT" sz="2500" i="1" smtClean="0">
                              <a:solidFill>
                                <a:schemeClr val="tx1"/>
                              </a:solidFill>
                              <a:latin typeface="Cambria Math" panose="02040503050406030204" pitchFamily="18" charset="0"/>
                            </a:rPr>
                          </m:ctrlPr>
                        </m:sSubPr>
                        <m:e>
                          <m:r>
                            <a:rPr lang="it-IT" sz="2500" i="1">
                              <a:solidFill>
                                <a:schemeClr val="tx1"/>
                              </a:solidFill>
                              <a:latin typeface="Cambria Math"/>
                            </a:rPr>
                            <m:t>𝐺</m:t>
                          </m:r>
                        </m:e>
                        <m:sub>
                          <m:r>
                            <a:rPr lang="en-GB" sz="2500" b="0" i="1" smtClean="0">
                              <a:solidFill>
                                <a:schemeClr val="tx1"/>
                              </a:solidFill>
                              <a:latin typeface="Cambria Math"/>
                            </a:rPr>
                            <m:t>h𝑦𝑑</m:t>
                          </m:r>
                        </m:sub>
                      </m:sSub>
                      <m:r>
                        <a:rPr lang="it-IT" sz="2500" b="0" i="1" smtClean="0">
                          <a:solidFill>
                            <a:schemeClr val="tx1"/>
                          </a:solidFill>
                          <a:latin typeface="Cambria Math"/>
                        </a:rPr>
                        <m:t>=</m:t>
                      </m:r>
                      <m:r>
                        <m:rPr>
                          <m:sty m:val="p"/>
                        </m:rPr>
                        <a:rPr lang="it-IT" sz="2500" b="0" i="0" smtClean="0">
                          <a:solidFill>
                            <a:srgbClr val="002060"/>
                          </a:solidFill>
                          <a:latin typeface="Cambria Math"/>
                        </a:rPr>
                        <m:t>Δ</m:t>
                      </m:r>
                      <m:sSub>
                        <m:sSubPr>
                          <m:ctrlPr>
                            <a:rPr lang="it-IT" sz="2500" b="0" i="1" smtClean="0">
                              <a:solidFill>
                                <a:srgbClr val="002060"/>
                              </a:solidFill>
                              <a:latin typeface="Cambria Math" panose="02040503050406030204" pitchFamily="18" charset="0"/>
                            </a:rPr>
                          </m:ctrlPr>
                        </m:sSubPr>
                        <m:e>
                          <m:r>
                            <a:rPr lang="it-IT" sz="2500" b="0" i="1" smtClean="0">
                              <a:solidFill>
                                <a:srgbClr val="002060"/>
                              </a:solidFill>
                              <a:latin typeface="Cambria Math"/>
                            </a:rPr>
                            <m:t>𝐺</m:t>
                          </m:r>
                        </m:e>
                        <m:sub>
                          <m:r>
                            <a:rPr lang="en-GB" sz="2500" b="0" i="1" smtClean="0">
                              <a:solidFill>
                                <a:srgbClr val="002060"/>
                              </a:solidFill>
                              <a:latin typeface="Cambria Math"/>
                            </a:rPr>
                            <m:t>𝐵</m:t>
                          </m:r>
                        </m:sub>
                      </m:sSub>
                      <m:r>
                        <a:rPr lang="en-GB" sz="2500" b="0" i="1" smtClean="0">
                          <a:solidFill>
                            <a:srgbClr val="002060"/>
                          </a:solidFill>
                          <a:latin typeface="Cambria Math"/>
                        </a:rPr>
                        <m:t>−</m:t>
                      </m:r>
                      <m:r>
                        <m:rPr>
                          <m:sty m:val="p"/>
                        </m:rPr>
                        <a:rPr lang="it-IT" sz="2500">
                          <a:solidFill>
                            <a:srgbClr val="002060"/>
                          </a:solidFill>
                          <a:latin typeface="Cambria Math"/>
                        </a:rPr>
                        <m:t>Δ</m:t>
                      </m:r>
                      <m:sSub>
                        <m:sSubPr>
                          <m:ctrlPr>
                            <a:rPr lang="it-IT" sz="2500" i="1">
                              <a:solidFill>
                                <a:srgbClr val="002060"/>
                              </a:solidFill>
                              <a:latin typeface="Cambria Math" panose="02040503050406030204" pitchFamily="18" charset="0"/>
                            </a:rPr>
                          </m:ctrlPr>
                        </m:sSubPr>
                        <m:e>
                          <m:r>
                            <a:rPr lang="it-IT" sz="2500" i="1">
                              <a:solidFill>
                                <a:srgbClr val="002060"/>
                              </a:solidFill>
                              <a:latin typeface="Cambria Math"/>
                            </a:rPr>
                            <m:t>𝐺</m:t>
                          </m:r>
                        </m:e>
                        <m:sub>
                          <m:r>
                            <a:rPr lang="en-GB" sz="2500" b="0" i="1" smtClean="0">
                              <a:solidFill>
                                <a:srgbClr val="002060"/>
                              </a:solidFill>
                              <a:latin typeface="Cambria Math"/>
                            </a:rPr>
                            <m:t>𝐴</m:t>
                          </m:r>
                        </m:sub>
                      </m:sSub>
                    </m:oMath>
                  </m:oMathPara>
                </a14:m>
                <a:endParaRPr lang="en-GB" sz="2500" i="1" dirty="0">
                  <a:solidFill>
                    <a:srgbClr val="00206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657304" y="3785649"/>
                <a:ext cx="3001847" cy="507447"/>
              </a:xfrm>
              <a:prstGeom prst="rect">
                <a:avLst/>
              </a:prstGeom>
              <a:blipFill rotWithShape="1">
                <a:blip r:embed="rId8"/>
                <a:stretch>
                  <a:fillRect b="-9639"/>
                </a:stretch>
              </a:blipFill>
            </p:spPr>
            <p:txBody>
              <a:bodyPr/>
              <a:lstStyle/>
              <a:p>
                <a:r>
                  <a:rPr lang="en-GB">
                    <a:noFill/>
                  </a:rPr>
                  <a:t> </a:t>
                </a:r>
              </a:p>
            </p:txBody>
          </p:sp>
        </mc:Fallback>
      </mc:AlternateContent>
    </p:spTree>
    <p:extLst>
      <p:ext uri="{BB962C8B-B14F-4D97-AF65-F5344CB8AC3E}">
        <p14:creationId xmlns:p14="http://schemas.microsoft.com/office/powerpoint/2010/main" val="83791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1500"/>
                                        <p:tgtEl>
                                          <p:spTgt spid="66"/>
                                        </p:tgtEl>
                                      </p:cBhvr>
                                    </p:animEffect>
                                  </p:childTnLst>
                                </p:cTn>
                              </p:par>
                              <p:par>
                                <p:cTn id="18" presetID="22" presetClass="entr" presetSubtype="8"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1500"/>
                                        <p:tgtEl>
                                          <p:spTgt spid="3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1500"/>
                                        <p:tgtEl>
                                          <p:spTgt spid="46"/>
                                        </p:tgtEl>
                                      </p:cBhvr>
                                    </p:animEffect>
                                  </p:childTnLst>
                                </p:cTn>
                              </p:par>
                              <p:par>
                                <p:cTn id="24" presetID="2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1500"/>
                                        <p:tgtEl>
                                          <p:spTgt spid="47"/>
                                        </p:tgtEl>
                                      </p:cBhvr>
                                    </p:animEffect>
                                  </p:childTnLst>
                                </p:cTn>
                              </p:par>
                              <p:par>
                                <p:cTn id="32" presetID="22" presetClass="entr" presetSubtype="8"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1500"/>
                                        <p:tgtEl>
                                          <p:spTgt spid="5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1500"/>
                                        <p:tgtEl>
                                          <p:spTgt spid="27"/>
                                        </p:tgtEl>
                                      </p:cBhvr>
                                    </p:animEffect>
                                  </p:childTnLst>
                                </p:cTn>
                              </p:par>
                              <p:par>
                                <p:cTn id="38" presetID="22" presetClass="entr" presetSubtype="8"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1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1" grpId="0" animBg="1"/>
      <p:bldP spid="46" grpId="0"/>
      <p:bldP spid="47" grpId="0"/>
      <p:bldP spid="25" grpId="0" animBg="1"/>
      <p:bldP spid="27"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6698724" y="652960"/>
            <a:ext cx="1745265" cy="134606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3444513" y="620688"/>
            <a:ext cx="1745265" cy="137834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p:cNvCxnSpPr/>
          <p:nvPr/>
        </p:nvCxnSpPr>
        <p:spPr>
          <a:xfrm>
            <a:off x="5472292" y="1260188"/>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p:cNvSpPr/>
              <p:nvPr/>
            </p:nvSpPr>
            <p:spPr>
              <a:xfrm>
                <a:off x="5478706" y="704640"/>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𝑨</m:t>
                          </m:r>
                        </m:sub>
                      </m:sSub>
                    </m:oMath>
                  </m:oMathPara>
                </a14:m>
                <a:endParaRPr lang="en-GB" sz="2400" b="1" dirty="0">
                  <a:solidFill>
                    <a:srgbClr val="FF0000"/>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5478706" y="704640"/>
                <a:ext cx="851268" cy="467857"/>
              </a:xfrm>
              <a:prstGeom prst="rect">
                <a:avLst/>
              </a:prstGeom>
              <a:blipFill rotWithShape="1">
                <a:blip r:embed="rId3"/>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4470" y="2575044"/>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𝑩</m:t>
                          </m:r>
                        </m:sub>
                      </m:sSub>
                    </m:oMath>
                  </m:oMathPara>
                </a14:m>
                <a:endParaRPr lang="en-GB" sz="2400" b="1" dirty="0">
                  <a:solidFill>
                    <a:srgbClr val="FF0000"/>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4470" y="2575044"/>
                <a:ext cx="851268" cy="467857"/>
              </a:xfrm>
              <a:prstGeom prst="rect">
                <a:avLst/>
              </a:prstGeom>
              <a:blipFill rotWithShape="1">
                <a:blip r:embed="rId4"/>
                <a:stretch>
                  <a:fillRect/>
                </a:stretch>
              </a:blipFill>
            </p:spPr>
            <p:txBody>
              <a:bodyPr/>
              <a:lstStyle/>
              <a:p>
                <a:r>
                  <a:rPr lang="en-GB">
                    <a:noFill/>
                  </a:rPr>
                  <a:t> </a:t>
                </a:r>
              </a:p>
            </p:txBody>
          </p:sp>
        </mc:Fallback>
      </mc:AlternateContent>
      <p:cxnSp>
        <p:nvCxnSpPr>
          <p:cNvPr id="51" name="Straight Arrow Connector 50"/>
          <p:cNvCxnSpPr/>
          <p:nvPr/>
        </p:nvCxnSpPr>
        <p:spPr>
          <a:xfrm>
            <a:off x="5486478" y="3114909"/>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4657304" y="3785649"/>
                <a:ext cx="3001847" cy="507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it-IT" sz="2500" smtClean="0">
                          <a:solidFill>
                            <a:schemeClr val="tx1"/>
                          </a:solidFill>
                          <a:latin typeface="Cambria Math"/>
                        </a:rPr>
                        <m:t>Δ</m:t>
                      </m:r>
                      <m:sSub>
                        <m:sSubPr>
                          <m:ctrlPr>
                            <a:rPr lang="it-IT" sz="2500" i="1" smtClean="0">
                              <a:solidFill>
                                <a:schemeClr val="tx1"/>
                              </a:solidFill>
                              <a:latin typeface="Cambria Math" panose="02040503050406030204" pitchFamily="18" charset="0"/>
                            </a:rPr>
                          </m:ctrlPr>
                        </m:sSubPr>
                        <m:e>
                          <m:r>
                            <a:rPr lang="it-IT" sz="2500" i="1">
                              <a:solidFill>
                                <a:schemeClr val="tx1"/>
                              </a:solidFill>
                              <a:latin typeface="Cambria Math"/>
                            </a:rPr>
                            <m:t>𝐺</m:t>
                          </m:r>
                        </m:e>
                        <m:sub>
                          <m:r>
                            <a:rPr lang="en-GB" sz="2500" b="0" i="1" smtClean="0">
                              <a:solidFill>
                                <a:schemeClr val="tx1"/>
                              </a:solidFill>
                              <a:latin typeface="Cambria Math"/>
                            </a:rPr>
                            <m:t>h𝑦𝑑</m:t>
                          </m:r>
                        </m:sub>
                      </m:sSub>
                      <m:r>
                        <a:rPr lang="it-IT" sz="2500" b="0" i="1" smtClean="0">
                          <a:solidFill>
                            <a:schemeClr val="tx1"/>
                          </a:solidFill>
                          <a:latin typeface="Cambria Math"/>
                        </a:rPr>
                        <m:t>=</m:t>
                      </m:r>
                      <m:r>
                        <m:rPr>
                          <m:sty m:val="p"/>
                        </m:rPr>
                        <a:rPr lang="it-IT" sz="2500" b="0" i="0" smtClean="0">
                          <a:solidFill>
                            <a:srgbClr val="002060"/>
                          </a:solidFill>
                          <a:latin typeface="Cambria Math"/>
                        </a:rPr>
                        <m:t>Δ</m:t>
                      </m:r>
                      <m:sSub>
                        <m:sSubPr>
                          <m:ctrlPr>
                            <a:rPr lang="it-IT" sz="2500" b="0" i="1" smtClean="0">
                              <a:solidFill>
                                <a:srgbClr val="002060"/>
                              </a:solidFill>
                              <a:latin typeface="Cambria Math" panose="02040503050406030204" pitchFamily="18" charset="0"/>
                            </a:rPr>
                          </m:ctrlPr>
                        </m:sSubPr>
                        <m:e>
                          <m:r>
                            <a:rPr lang="it-IT" sz="2500" b="0" i="1" smtClean="0">
                              <a:solidFill>
                                <a:srgbClr val="002060"/>
                              </a:solidFill>
                              <a:latin typeface="Cambria Math"/>
                            </a:rPr>
                            <m:t>𝐺</m:t>
                          </m:r>
                        </m:e>
                        <m:sub>
                          <m:r>
                            <a:rPr lang="en-GB" sz="2500" b="0" i="1" smtClean="0">
                              <a:solidFill>
                                <a:srgbClr val="002060"/>
                              </a:solidFill>
                              <a:latin typeface="Cambria Math"/>
                            </a:rPr>
                            <m:t>𝐵</m:t>
                          </m:r>
                        </m:sub>
                      </m:sSub>
                      <m:r>
                        <a:rPr lang="en-GB" sz="2500" b="0" i="1" smtClean="0">
                          <a:solidFill>
                            <a:srgbClr val="002060"/>
                          </a:solidFill>
                          <a:latin typeface="Cambria Math"/>
                        </a:rPr>
                        <m:t>−</m:t>
                      </m:r>
                      <m:r>
                        <m:rPr>
                          <m:sty m:val="p"/>
                        </m:rPr>
                        <a:rPr lang="it-IT" sz="2500">
                          <a:solidFill>
                            <a:srgbClr val="002060"/>
                          </a:solidFill>
                          <a:latin typeface="Cambria Math"/>
                        </a:rPr>
                        <m:t>Δ</m:t>
                      </m:r>
                      <m:sSub>
                        <m:sSubPr>
                          <m:ctrlPr>
                            <a:rPr lang="it-IT" sz="2500" i="1">
                              <a:solidFill>
                                <a:srgbClr val="002060"/>
                              </a:solidFill>
                              <a:latin typeface="Cambria Math" panose="02040503050406030204" pitchFamily="18" charset="0"/>
                            </a:rPr>
                          </m:ctrlPr>
                        </m:sSubPr>
                        <m:e>
                          <m:r>
                            <a:rPr lang="it-IT" sz="2500" i="1">
                              <a:solidFill>
                                <a:srgbClr val="002060"/>
                              </a:solidFill>
                              <a:latin typeface="Cambria Math"/>
                            </a:rPr>
                            <m:t>𝐺</m:t>
                          </m:r>
                        </m:e>
                        <m:sub>
                          <m:r>
                            <a:rPr lang="en-GB" sz="2500" b="0" i="1" smtClean="0">
                              <a:solidFill>
                                <a:srgbClr val="002060"/>
                              </a:solidFill>
                              <a:latin typeface="Cambria Math"/>
                            </a:rPr>
                            <m:t>𝐴</m:t>
                          </m:r>
                        </m:sub>
                      </m:sSub>
                    </m:oMath>
                  </m:oMathPara>
                </a14:m>
                <a:endParaRPr lang="en-GB" sz="2500" i="1" dirty="0">
                  <a:solidFill>
                    <a:srgbClr val="00206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657304" y="3785649"/>
                <a:ext cx="3001847" cy="507447"/>
              </a:xfrm>
              <a:prstGeom prst="rect">
                <a:avLst/>
              </a:prstGeom>
              <a:blipFill rotWithShape="1">
                <a:blip r:embed="rId5"/>
                <a:stretch>
                  <a:fillRect b="-9639"/>
                </a:stretch>
              </a:blipFill>
            </p:spPr>
            <p:txBody>
              <a:bodyPr/>
              <a:lstStyle/>
              <a:p>
                <a:r>
                  <a:rPr lang="en-GB">
                    <a:noFill/>
                  </a:rPr>
                  <a:t> </a:t>
                </a:r>
              </a:p>
            </p:txBody>
          </p:sp>
        </mc:Fallback>
      </mc:AlternateContent>
      <p:pic>
        <p:nvPicPr>
          <p:cNvPr id="19" name="Picture 5" descr="Z:\Presentations\JBconference\methanol_meth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7534" y="764704"/>
            <a:ext cx="1650530" cy="12920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Z:\Presentations\JBconference\methanol_meth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9902" y="790956"/>
            <a:ext cx="1650530" cy="129202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474807" y="2348880"/>
            <a:ext cx="1745265" cy="142821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7" descr="Z:\Presentations\JBconference\metha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0550" y="2492896"/>
            <a:ext cx="1535506" cy="113906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715167" y="2348880"/>
            <a:ext cx="1745265" cy="143002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7" descr="Z:\Presentations\JBconference\metha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2420888"/>
            <a:ext cx="1535506" cy="11390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Z:\Presentations\JBconference\Mobley_relativ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349" y="1190844"/>
            <a:ext cx="2740467" cy="303024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5456" y="662250"/>
            <a:ext cx="3344416" cy="47705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Relative free energy:</a:t>
            </a:r>
            <a:endParaRPr lang="en-GB" sz="2500" dirty="0">
              <a:solidFill>
                <a:srgbClr val="002060"/>
              </a:solidFill>
              <a:latin typeface="Arial" panose="020B0604020202020204" pitchFamily="34" charset="0"/>
              <a:cs typeface="Arial" panose="020B0604020202020204" pitchFamily="34" charset="0"/>
            </a:endParaRPr>
          </a:p>
        </p:txBody>
      </p:sp>
      <p:sp>
        <p:nvSpPr>
          <p:cNvPr id="29" name="TextBox 28"/>
          <p:cNvSpPr txBox="1"/>
          <p:nvPr/>
        </p:nvSpPr>
        <p:spPr>
          <a:xfrm>
            <a:off x="-36512" y="15007"/>
            <a:ext cx="9283311"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Alchemical free energy calculations and thermodynamic cycle</a:t>
            </a:r>
            <a:endParaRPr lang="en-GB" sz="2400" b="1" dirty="0">
              <a:latin typeface="Arial" panose="020B0604020202020204" pitchFamily="34" charset="0"/>
              <a:cs typeface="Arial" panose="020B0604020202020204" pitchFamily="34" charset="0"/>
            </a:endParaRPr>
          </a:p>
        </p:txBody>
      </p:sp>
      <p:sp>
        <p:nvSpPr>
          <p:cNvPr id="32" name="TextBox 31"/>
          <p:cNvSpPr txBox="1"/>
          <p:nvPr/>
        </p:nvSpPr>
        <p:spPr>
          <a:xfrm>
            <a:off x="1619672" y="6480338"/>
            <a:ext cx="6229590" cy="477054"/>
          </a:xfrm>
          <a:prstGeom prst="rect">
            <a:avLst/>
          </a:prstGeom>
          <a:noFill/>
        </p:spPr>
        <p:txBody>
          <a:bodyPr wrap="none" rtlCol="0">
            <a:spAutoFit/>
          </a:bodyPr>
          <a:lstStyle/>
          <a:p>
            <a:r>
              <a:rPr lang="en-GB" sz="2500" dirty="0" smtClean="0"/>
              <a:t>0.0       	   0.2          0.4          0.6          0.8          1.0</a:t>
            </a:r>
            <a:endParaRPr lang="en-GB" sz="2500" dirty="0"/>
          </a:p>
        </p:txBody>
      </p:sp>
      <p:sp>
        <p:nvSpPr>
          <p:cNvPr id="34" name="TextBox 33"/>
          <p:cNvSpPr txBox="1"/>
          <p:nvPr/>
        </p:nvSpPr>
        <p:spPr>
          <a:xfrm flipH="1">
            <a:off x="1046225" y="6164867"/>
            <a:ext cx="357422" cy="630942"/>
          </a:xfrm>
          <a:prstGeom prst="rect">
            <a:avLst/>
          </a:prstGeom>
          <a:noFill/>
        </p:spPr>
        <p:txBody>
          <a:bodyPr wrap="square" rtlCol="0">
            <a:spAutoFit/>
          </a:bodyPr>
          <a:lstStyle/>
          <a:p>
            <a:r>
              <a:rPr lang="it-IT" sz="3500" b="1" dirty="0" smtClean="0">
                <a:latin typeface="Symbol" panose="05050102010706020507" pitchFamily="18" charset="2"/>
              </a:rPr>
              <a:t>l</a:t>
            </a:r>
            <a:endParaRPr lang="en-GB" sz="3500" b="1" dirty="0">
              <a:latin typeface="Symbol" panose="05050102010706020507" pitchFamily="18" charset="2"/>
            </a:endParaRPr>
          </a:p>
        </p:txBody>
      </p:sp>
      <p:cxnSp>
        <p:nvCxnSpPr>
          <p:cNvPr id="36" name="Straight Arrow Connector 35"/>
          <p:cNvCxnSpPr/>
          <p:nvPr/>
        </p:nvCxnSpPr>
        <p:spPr>
          <a:xfrm>
            <a:off x="3221850" y="5368845"/>
            <a:ext cx="630070" cy="4371"/>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74178" y="5316425"/>
            <a:ext cx="630070" cy="4371"/>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629683" y="6480338"/>
            <a:ext cx="6110669" cy="0"/>
          </a:xfrm>
          <a:prstGeom prst="straightConnector1">
            <a:avLst/>
          </a:prstGeom>
          <a:ln w="53975">
            <a:solidFill>
              <a:schemeClr val="tx1"/>
            </a:solidFill>
            <a:tailEnd type="arrow"/>
          </a:ln>
        </p:spPr>
        <p:style>
          <a:lnRef idx="3">
            <a:schemeClr val="accent1"/>
          </a:lnRef>
          <a:fillRef idx="0">
            <a:schemeClr val="accent1"/>
          </a:fillRef>
          <a:effectRef idx="2">
            <a:schemeClr val="accent1"/>
          </a:effectRef>
          <a:fontRef idx="minor">
            <a:schemeClr val="tx1"/>
          </a:fontRef>
        </p:style>
      </p:cxnSp>
      <p:pic>
        <p:nvPicPr>
          <p:cNvPr id="41" name="Picture 5" descr="Z:\Presentations\JBconference\methanol_methan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453" y="4369224"/>
            <a:ext cx="2662403" cy="20841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Z:\Presentations\JBconference\methane_methano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2709" y="4464873"/>
            <a:ext cx="2583467" cy="191645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Z:\Presentations\JBconference\methan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4208" y="4480838"/>
            <a:ext cx="2507082" cy="1859791"/>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a:off x="4347439" y="1924546"/>
            <a:ext cx="0" cy="568350"/>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12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2500"/>
                                        <p:tgtEl>
                                          <p:spTgt spid="4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2500"/>
                                        <p:tgtEl>
                                          <p:spTgt spid="32"/>
                                        </p:tgtEl>
                                      </p:cBhvr>
                                    </p:animEffect>
                                  </p:childTnLst>
                                </p:cTn>
                              </p:par>
                              <p:par>
                                <p:cTn id="19" presetID="22" presetClass="entr" presetSubtype="8"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1000"/>
                                        <p:tgtEl>
                                          <p:spTgt spid="36"/>
                                        </p:tgtEl>
                                      </p:cBhvr>
                                    </p:animEffect>
                                  </p:childTnLst>
                                </p:cTn>
                              </p:par>
                              <p:par>
                                <p:cTn id="22" presetID="22" presetClass="entr" presetSubtype="8" fill="hold" nodeType="withEffect">
                                  <p:stCondLst>
                                    <p:cond delay="100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1000"/>
                                        <p:tgtEl>
                                          <p:spTgt spid="42"/>
                                        </p:tgtEl>
                                      </p:cBhvr>
                                    </p:animEffect>
                                  </p:childTnLst>
                                </p:cTn>
                              </p:par>
                              <p:par>
                                <p:cTn id="25" presetID="22" presetClass="entr" presetSubtype="4" fill="hold" nodeType="withEffect">
                                  <p:stCondLst>
                                    <p:cond delay="150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par>
                                <p:cTn id="28" presetID="22" presetClass="entr" presetSubtype="4" fill="hold" nodeType="withEffect">
                                  <p:stCondLst>
                                    <p:cond delay="200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1000"/>
                                        <p:tgtEl>
                                          <p:spTgt spid="43"/>
                                        </p:tgtEl>
                                      </p:cBhvr>
                                    </p:animEffect>
                                  </p:childTnLst>
                                </p:cTn>
                              </p:par>
                              <p:par>
                                <p:cTn id="31" presetID="22" presetClass="entr" presetSubtype="1" fill="hold" nodeType="withEffect">
                                  <p:stCondLst>
                                    <p:cond delay="200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2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6698724" y="652960"/>
            <a:ext cx="1745265" cy="134606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548680"/>
            <a:ext cx="9144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3444513" y="620688"/>
            <a:ext cx="1745265" cy="137834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p:cNvCxnSpPr/>
          <p:nvPr/>
        </p:nvCxnSpPr>
        <p:spPr>
          <a:xfrm>
            <a:off x="5472292" y="1260188"/>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p:cNvSpPr/>
              <p:nvPr/>
            </p:nvSpPr>
            <p:spPr>
              <a:xfrm>
                <a:off x="5478706" y="704640"/>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𝑨</m:t>
                          </m:r>
                        </m:sub>
                      </m:sSub>
                    </m:oMath>
                  </m:oMathPara>
                </a14:m>
                <a:endParaRPr lang="en-GB" sz="2400" b="1" dirty="0">
                  <a:solidFill>
                    <a:srgbClr val="FF0000"/>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5478706" y="704640"/>
                <a:ext cx="851268" cy="467857"/>
              </a:xfrm>
              <a:prstGeom prst="rect">
                <a:avLst/>
              </a:prstGeom>
              <a:blipFill rotWithShape="1">
                <a:blip r:embed="rId3"/>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4470" y="2575044"/>
                <a:ext cx="851268" cy="467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a:rPr>
                        <m:t>𝚫</m:t>
                      </m:r>
                      <m:sSub>
                        <m:sSubPr>
                          <m:ctrlPr>
                            <a:rPr lang="it-IT" sz="2400" b="1" i="1">
                              <a:solidFill>
                                <a:schemeClr val="tx1"/>
                              </a:solidFill>
                              <a:latin typeface="Cambria Math" panose="02040503050406030204" pitchFamily="18" charset="0"/>
                            </a:rPr>
                          </m:ctrlPr>
                        </m:sSubPr>
                        <m:e>
                          <m:r>
                            <a:rPr lang="it-IT" sz="2400" b="1" i="1">
                              <a:solidFill>
                                <a:schemeClr val="tx1"/>
                              </a:solidFill>
                              <a:latin typeface="Cambria Math"/>
                            </a:rPr>
                            <m:t>𝑮</m:t>
                          </m:r>
                        </m:e>
                        <m:sub>
                          <m:r>
                            <a:rPr lang="en-GB" sz="2400" b="1" i="1" smtClean="0">
                              <a:solidFill>
                                <a:schemeClr val="tx1"/>
                              </a:solidFill>
                              <a:latin typeface="Cambria Math"/>
                            </a:rPr>
                            <m:t>𝑩</m:t>
                          </m:r>
                        </m:sub>
                      </m:sSub>
                    </m:oMath>
                  </m:oMathPara>
                </a14:m>
                <a:endParaRPr lang="en-GB" sz="2400" b="1" dirty="0">
                  <a:solidFill>
                    <a:srgbClr val="FF0000"/>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4470" y="2575044"/>
                <a:ext cx="851268" cy="467857"/>
              </a:xfrm>
              <a:prstGeom prst="rect">
                <a:avLst/>
              </a:prstGeom>
              <a:blipFill rotWithShape="1">
                <a:blip r:embed="rId4"/>
                <a:stretch>
                  <a:fillRect/>
                </a:stretch>
              </a:blipFill>
            </p:spPr>
            <p:txBody>
              <a:bodyPr/>
              <a:lstStyle/>
              <a:p>
                <a:r>
                  <a:rPr lang="en-GB">
                    <a:noFill/>
                  </a:rPr>
                  <a:t> </a:t>
                </a:r>
              </a:p>
            </p:txBody>
          </p:sp>
        </mc:Fallback>
      </mc:AlternateContent>
      <p:cxnSp>
        <p:nvCxnSpPr>
          <p:cNvPr id="51" name="Straight Arrow Connector 50"/>
          <p:cNvCxnSpPr/>
          <p:nvPr/>
        </p:nvCxnSpPr>
        <p:spPr>
          <a:xfrm>
            <a:off x="5486478" y="3114909"/>
            <a:ext cx="864096" cy="0"/>
          </a:xfrm>
          <a:prstGeom prst="straightConnector1">
            <a:avLst/>
          </a:prstGeom>
          <a:ln w="444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4657304" y="3785649"/>
                <a:ext cx="3001847" cy="507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it-IT" sz="2500" smtClean="0">
                          <a:solidFill>
                            <a:schemeClr val="tx1"/>
                          </a:solidFill>
                          <a:latin typeface="Cambria Math"/>
                        </a:rPr>
                        <m:t>Δ</m:t>
                      </m:r>
                      <m:sSub>
                        <m:sSubPr>
                          <m:ctrlPr>
                            <a:rPr lang="it-IT" sz="2500" i="1" smtClean="0">
                              <a:solidFill>
                                <a:schemeClr val="tx1"/>
                              </a:solidFill>
                              <a:latin typeface="Cambria Math" panose="02040503050406030204" pitchFamily="18" charset="0"/>
                            </a:rPr>
                          </m:ctrlPr>
                        </m:sSubPr>
                        <m:e>
                          <m:r>
                            <a:rPr lang="it-IT" sz="2500" i="1">
                              <a:solidFill>
                                <a:schemeClr val="tx1"/>
                              </a:solidFill>
                              <a:latin typeface="Cambria Math"/>
                            </a:rPr>
                            <m:t>𝐺</m:t>
                          </m:r>
                        </m:e>
                        <m:sub>
                          <m:r>
                            <a:rPr lang="en-GB" sz="2500" b="0" i="1" smtClean="0">
                              <a:solidFill>
                                <a:schemeClr val="tx1"/>
                              </a:solidFill>
                              <a:latin typeface="Cambria Math"/>
                            </a:rPr>
                            <m:t>h𝑦𝑑</m:t>
                          </m:r>
                        </m:sub>
                      </m:sSub>
                      <m:r>
                        <a:rPr lang="it-IT" sz="2500" b="0" i="1" smtClean="0">
                          <a:solidFill>
                            <a:schemeClr val="tx1"/>
                          </a:solidFill>
                          <a:latin typeface="Cambria Math"/>
                        </a:rPr>
                        <m:t>=</m:t>
                      </m:r>
                      <m:r>
                        <m:rPr>
                          <m:sty m:val="p"/>
                        </m:rPr>
                        <a:rPr lang="it-IT" sz="2500" b="0" i="0" smtClean="0">
                          <a:solidFill>
                            <a:srgbClr val="002060"/>
                          </a:solidFill>
                          <a:latin typeface="Cambria Math"/>
                        </a:rPr>
                        <m:t>Δ</m:t>
                      </m:r>
                      <m:sSub>
                        <m:sSubPr>
                          <m:ctrlPr>
                            <a:rPr lang="it-IT" sz="2500" b="0" i="1" smtClean="0">
                              <a:solidFill>
                                <a:srgbClr val="002060"/>
                              </a:solidFill>
                              <a:latin typeface="Cambria Math" panose="02040503050406030204" pitchFamily="18" charset="0"/>
                            </a:rPr>
                          </m:ctrlPr>
                        </m:sSubPr>
                        <m:e>
                          <m:r>
                            <a:rPr lang="it-IT" sz="2500" b="0" i="1" smtClean="0">
                              <a:solidFill>
                                <a:srgbClr val="002060"/>
                              </a:solidFill>
                              <a:latin typeface="Cambria Math"/>
                            </a:rPr>
                            <m:t>𝐺</m:t>
                          </m:r>
                        </m:e>
                        <m:sub>
                          <m:r>
                            <a:rPr lang="en-GB" sz="2500" b="0" i="1" smtClean="0">
                              <a:solidFill>
                                <a:srgbClr val="002060"/>
                              </a:solidFill>
                              <a:latin typeface="Cambria Math"/>
                            </a:rPr>
                            <m:t>𝐵</m:t>
                          </m:r>
                        </m:sub>
                      </m:sSub>
                      <m:r>
                        <a:rPr lang="en-GB" sz="2500" b="0" i="1" smtClean="0">
                          <a:solidFill>
                            <a:srgbClr val="002060"/>
                          </a:solidFill>
                          <a:latin typeface="Cambria Math"/>
                        </a:rPr>
                        <m:t>−</m:t>
                      </m:r>
                      <m:r>
                        <m:rPr>
                          <m:sty m:val="p"/>
                        </m:rPr>
                        <a:rPr lang="it-IT" sz="2500">
                          <a:solidFill>
                            <a:srgbClr val="002060"/>
                          </a:solidFill>
                          <a:latin typeface="Cambria Math"/>
                        </a:rPr>
                        <m:t>Δ</m:t>
                      </m:r>
                      <m:sSub>
                        <m:sSubPr>
                          <m:ctrlPr>
                            <a:rPr lang="it-IT" sz="2500" i="1">
                              <a:solidFill>
                                <a:srgbClr val="002060"/>
                              </a:solidFill>
                              <a:latin typeface="Cambria Math" panose="02040503050406030204" pitchFamily="18" charset="0"/>
                            </a:rPr>
                          </m:ctrlPr>
                        </m:sSubPr>
                        <m:e>
                          <m:r>
                            <a:rPr lang="it-IT" sz="2500" i="1">
                              <a:solidFill>
                                <a:srgbClr val="002060"/>
                              </a:solidFill>
                              <a:latin typeface="Cambria Math"/>
                            </a:rPr>
                            <m:t>𝐺</m:t>
                          </m:r>
                        </m:e>
                        <m:sub>
                          <m:r>
                            <a:rPr lang="en-GB" sz="2500" b="0" i="1" smtClean="0">
                              <a:solidFill>
                                <a:srgbClr val="002060"/>
                              </a:solidFill>
                              <a:latin typeface="Cambria Math"/>
                            </a:rPr>
                            <m:t>𝐴</m:t>
                          </m:r>
                        </m:sub>
                      </m:sSub>
                    </m:oMath>
                  </m:oMathPara>
                </a14:m>
                <a:endParaRPr lang="en-GB" sz="2500" i="1" dirty="0">
                  <a:solidFill>
                    <a:srgbClr val="00206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657304" y="3785649"/>
                <a:ext cx="3001847" cy="507447"/>
              </a:xfrm>
              <a:prstGeom prst="rect">
                <a:avLst/>
              </a:prstGeom>
              <a:blipFill rotWithShape="1">
                <a:blip r:embed="rId5"/>
                <a:stretch>
                  <a:fillRect b="-9639"/>
                </a:stretch>
              </a:blipFill>
            </p:spPr>
            <p:txBody>
              <a:bodyPr/>
              <a:lstStyle/>
              <a:p>
                <a:r>
                  <a:rPr lang="en-GB">
                    <a:noFill/>
                  </a:rPr>
                  <a:t> </a:t>
                </a:r>
              </a:p>
            </p:txBody>
          </p:sp>
        </mc:Fallback>
      </mc:AlternateContent>
      <p:pic>
        <p:nvPicPr>
          <p:cNvPr id="19" name="Picture 5" descr="Z:\Presentations\JBconference\methanol_meth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7534" y="764704"/>
            <a:ext cx="1650530" cy="12920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Z:\Presentations\JBconference\methanol_meth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9902" y="790956"/>
            <a:ext cx="1650530" cy="129202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474807" y="2348880"/>
            <a:ext cx="1745265" cy="142821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7" descr="Z:\Presentations\JBconference\metha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0550" y="2492896"/>
            <a:ext cx="1535506" cy="113906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715167" y="2348880"/>
            <a:ext cx="1745265" cy="143002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7" descr="Z:\Presentations\JBconference\metha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2420888"/>
            <a:ext cx="1535506" cy="11390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Z:\Presentations\JBconference\Mobley_relativ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349" y="1190844"/>
            <a:ext cx="2740467" cy="303024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5456" y="662250"/>
            <a:ext cx="3344416" cy="477054"/>
          </a:xfrm>
          <a:prstGeom prst="rect">
            <a:avLst/>
          </a:prstGeom>
          <a:noFill/>
        </p:spPr>
        <p:txBody>
          <a:bodyPr wrap="square" rtlCol="0">
            <a:spAutoFit/>
          </a:bodyPr>
          <a:lstStyle/>
          <a:p>
            <a:r>
              <a:rPr lang="en-GB" sz="2500" dirty="0" smtClean="0">
                <a:solidFill>
                  <a:srgbClr val="002060"/>
                </a:solidFill>
                <a:latin typeface="Arial" panose="020B0604020202020204" pitchFamily="34" charset="0"/>
                <a:cs typeface="Arial" panose="020B0604020202020204" pitchFamily="34" charset="0"/>
              </a:rPr>
              <a:t>Relative free energy:</a:t>
            </a:r>
            <a:endParaRPr lang="en-GB" sz="2500" dirty="0">
              <a:solidFill>
                <a:srgbClr val="002060"/>
              </a:solidFill>
              <a:latin typeface="Arial" panose="020B0604020202020204" pitchFamily="34" charset="0"/>
              <a:cs typeface="Arial" panose="020B0604020202020204" pitchFamily="34" charset="0"/>
            </a:endParaRPr>
          </a:p>
        </p:txBody>
      </p:sp>
      <p:sp>
        <p:nvSpPr>
          <p:cNvPr id="29" name="TextBox 28"/>
          <p:cNvSpPr txBox="1"/>
          <p:nvPr/>
        </p:nvSpPr>
        <p:spPr>
          <a:xfrm>
            <a:off x="-36512" y="15007"/>
            <a:ext cx="9283311" cy="461665"/>
          </a:xfrm>
          <a:prstGeom prst="rect">
            <a:avLst/>
          </a:prstGeom>
          <a:noFill/>
        </p:spPr>
        <p:txBody>
          <a:bodyPr wrap="none" rtlCol="0">
            <a:spAutoFit/>
          </a:bodyPr>
          <a:lstStyle/>
          <a:p>
            <a:r>
              <a:rPr lang="it-IT" sz="2400" b="1" dirty="0" smtClean="0">
                <a:latin typeface="Arial" panose="020B0604020202020204" pitchFamily="34" charset="0"/>
                <a:cs typeface="Arial" panose="020B0604020202020204" pitchFamily="34" charset="0"/>
              </a:rPr>
              <a:t>Alchemical free energy calculations and thermodynamic cycle</a:t>
            </a:r>
            <a:endParaRPr lang="en-GB" sz="2400" b="1" dirty="0">
              <a:latin typeface="Arial" panose="020B0604020202020204" pitchFamily="34" charset="0"/>
              <a:cs typeface="Arial" panose="020B0604020202020204" pitchFamily="34" charset="0"/>
            </a:endParaRPr>
          </a:p>
        </p:txBody>
      </p:sp>
      <p:sp>
        <p:nvSpPr>
          <p:cNvPr id="32" name="TextBox 31"/>
          <p:cNvSpPr txBox="1"/>
          <p:nvPr/>
        </p:nvSpPr>
        <p:spPr>
          <a:xfrm>
            <a:off x="1619672" y="6480338"/>
            <a:ext cx="6229590" cy="477054"/>
          </a:xfrm>
          <a:prstGeom prst="rect">
            <a:avLst/>
          </a:prstGeom>
          <a:noFill/>
        </p:spPr>
        <p:txBody>
          <a:bodyPr wrap="none" rtlCol="0">
            <a:spAutoFit/>
          </a:bodyPr>
          <a:lstStyle/>
          <a:p>
            <a:r>
              <a:rPr lang="en-GB" sz="2500" dirty="0" smtClean="0"/>
              <a:t>0.0       	   0.2          0.4          0.6          0.8          1.0</a:t>
            </a:r>
            <a:endParaRPr lang="en-GB" sz="2500" dirty="0"/>
          </a:p>
        </p:txBody>
      </p:sp>
      <p:sp>
        <p:nvSpPr>
          <p:cNvPr id="34" name="TextBox 33"/>
          <p:cNvSpPr txBox="1"/>
          <p:nvPr/>
        </p:nvSpPr>
        <p:spPr>
          <a:xfrm flipH="1">
            <a:off x="1046225" y="6164867"/>
            <a:ext cx="357422" cy="630942"/>
          </a:xfrm>
          <a:prstGeom prst="rect">
            <a:avLst/>
          </a:prstGeom>
          <a:noFill/>
        </p:spPr>
        <p:txBody>
          <a:bodyPr wrap="square" rtlCol="0">
            <a:spAutoFit/>
          </a:bodyPr>
          <a:lstStyle/>
          <a:p>
            <a:r>
              <a:rPr lang="it-IT" sz="3500" b="1" dirty="0" smtClean="0">
                <a:latin typeface="Symbol" panose="05050102010706020507" pitchFamily="18" charset="2"/>
              </a:rPr>
              <a:t>l</a:t>
            </a:r>
            <a:endParaRPr lang="en-GB" sz="3500" b="1" dirty="0">
              <a:latin typeface="Symbol" panose="05050102010706020507" pitchFamily="18" charset="2"/>
            </a:endParaRPr>
          </a:p>
        </p:txBody>
      </p:sp>
      <p:cxnSp>
        <p:nvCxnSpPr>
          <p:cNvPr id="36" name="Straight Arrow Connector 35"/>
          <p:cNvCxnSpPr/>
          <p:nvPr/>
        </p:nvCxnSpPr>
        <p:spPr>
          <a:xfrm>
            <a:off x="3221850" y="5368845"/>
            <a:ext cx="630070" cy="4371"/>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74178" y="5316425"/>
            <a:ext cx="630070" cy="4371"/>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629683" y="6480338"/>
            <a:ext cx="6110669" cy="0"/>
          </a:xfrm>
          <a:prstGeom prst="straightConnector1">
            <a:avLst/>
          </a:prstGeom>
          <a:ln w="53975">
            <a:solidFill>
              <a:schemeClr val="tx1"/>
            </a:solidFill>
            <a:tailEnd type="arrow"/>
          </a:ln>
        </p:spPr>
        <p:style>
          <a:lnRef idx="3">
            <a:schemeClr val="accent1"/>
          </a:lnRef>
          <a:fillRef idx="0">
            <a:schemeClr val="accent1"/>
          </a:fillRef>
          <a:effectRef idx="2">
            <a:schemeClr val="accent1"/>
          </a:effectRef>
          <a:fontRef idx="minor">
            <a:schemeClr val="tx1"/>
          </a:fontRef>
        </p:style>
      </p:cxnSp>
      <p:pic>
        <p:nvPicPr>
          <p:cNvPr id="1027" name="Picture 3" descr="Z:\Presentations\CCP5_manchester\images\bos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050" y="4293096"/>
            <a:ext cx="1780758" cy="19568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Z:\Presentations\CCP5_manchester\images\bosi.png"/>
          <p:cNvPicPr>
            <a:picLocks noChangeAspect="1" noChangeArrowheads="1"/>
          </p:cNvPicPr>
          <p:nvPr/>
        </p:nvPicPr>
        <p:blipFill>
          <a:blip r:embed="rId10">
            <a:extLst>
              <a:ext uri="{BEBA8EAE-BF5A-486C-A8C5-ECC9F3942E4B}">
                <a14:imgProps xmlns:a14="http://schemas.microsoft.com/office/drawing/2010/main">
                  <a14:imgLayer r:embed="rId11">
                    <a14:imgEffect>
                      <a14:artisticCrisscrossEtching/>
                    </a14:imgEffect>
                    <a14:imgEffect>
                      <a14:sharpenSoften amount="-53000"/>
                    </a14:imgEffect>
                  </a14:imgLayer>
                </a14:imgProps>
              </a:ext>
              <a:ext uri="{28A0092B-C50C-407E-A947-70E740481C1C}">
                <a14:useLocalDpi xmlns:a14="http://schemas.microsoft.com/office/drawing/2010/main" val="0"/>
              </a:ext>
            </a:extLst>
          </a:blip>
          <a:srcRect/>
          <a:stretch>
            <a:fillRect/>
          </a:stretch>
        </p:blipFill>
        <p:spPr bwMode="auto">
          <a:xfrm>
            <a:off x="3705720" y="4293096"/>
            <a:ext cx="1780758" cy="1956877"/>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a:off x="4347439" y="1924546"/>
            <a:ext cx="0" cy="568350"/>
          </a:xfrm>
          <a:prstGeom prst="straightConnector1">
            <a:avLst/>
          </a:prstGeom>
          <a:ln w="4445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Z:\Presentations\CCP5_manchester\images\pit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6256" y="3967108"/>
            <a:ext cx="1672208" cy="219775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Z:\Presentations\CCP5_manchester\images\pitt.png"/>
          <p:cNvPicPr>
            <a:picLocks noChangeAspect="1" noChangeArrowheads="1"/>
          </p:cNvPicPr>
          <p:nvPr/>
        </p:nvPicPr>
        <p:blipFill>
          <a:blip r:embed="rId13" cstate="print">
            <a:extLst>
              <a:ext uri="{BEBA8EAE-BF5A-486C-A8C5-ECC9F3942E4B}">
                <a14:imgProps xmlns:a14="http://schemas.microsoft.com/office/drawing/2010/main">
                  <a14:imgLayer r:embed="rId1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572000" y="4034056"/>
            <a:ext cx="1672208" cy="219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92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20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2000"/>
                                        <p:tgtEl>
                                          <p:spTgt spid="33"/>
                                        </p:tgtEl>
                                      </p:cBhvr>
                                    </p:animEffect>
                                  </p:childTnLst>
                                </p:cTn>
                              </p:par>
                              <p:par>
                                <p:cTn id="11" presetID="2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2000"/>
                                        <p:tgtEl>
                                          <p:spTgt spid="38"/>
                                        </p:tgtEl>
                                      </p:cBhvr>
                                    </p:animEffect>
                                  </p:childTnLst>
                                </p:cTn>
                              </p:par>
                              <p:par>
                                <p:cTn id="14" presetID="22" presetClass="entr" presetSubtype="8"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2000"/>
                                        <p:tgtEl>
                                          <p:spTgt spid="39"/>
                                        </p:tgtEl>
                                      </p:cBhvr>
                                    </p:animEffect>
                                  </p:childTnLst>
                                </p:cTn>
                              </p:par>
                              <p:par>
                                <p:cTn id="17" presetID="22" presetClass="entr" presetSubtype="8"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wipe(left)">
                                      <p:cBhvr>
                                        <p:cTn id="19"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3721</Words>
  <Application>Microsoft Office PowerPoint</Application>
  <PresentationFormat>On-screen Show (4:3)</PresentationFormat>
  <Paragraphs>775</Paragraphs>
  <Slides>60</Slides>
  <Notes>60</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ＭＳ Ｐゴシック</vt:lpstr>
      <vt:lpstr>宋体</vt:lpstr>
      <vt:lpstr>Arial</vt:lpstr>
      <vt:lpstr>Calibri</vt:lpstr>
      <vt:lpstr>Cambria Math</vt:lpstr>
      <vt:lpstr>Symbol</vt:lpstr>
      <vt:lpstr>Wingdings</vt:lpstr>
      <vt:lpstr>Office Theme</vt:lpstr>
      <vt:lpstr>Challenges in alchemical free energy calculations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high-throughput alchemical free energy calculations</dc:title>
  <dc:creator>Steboss</dc:creator>
  <cp:lastModifiedBy>Scott Lilley</cp:lastModifiedBy>
  <cp:revision>67</cp:revision>
  <dcterms:created xsi:type="dcterms:W3CDTF">2018-05-16T08:56:58Z</dcterms:created>
  <dcterms:modified xsi:type="dcterms:W3CDTF">2018-06-25T11:11:17Z</dcterms:modified>
</cp:coreProperties>
</file>